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09" r:id="rId2"/>
    <p:sldId id="258" r:id="rId3"/>
    <p:sldId id="259" r:id="rId4"/>
    <p:sldId id="304" r:id="rId5"/>
    <p:sldId id="325" r:id="rId6"/>
    <p:sldId id="326" r:id="rId7"/>
    <p:sldId id="327" r:id="rId8"/>
    <p:sldId id="328" r:id="rId9"/>
    <p:sldId id="329" r:id="rId10"/>
    <p:sldId id="330" r:id="rId11"/>
    <p:sldId id="324" r:id="rId12"/>
    <p:sldId id="310" r:id="rId13"/>
    <p:sldId id="331" r:id="rId14"/>
    <p:sldId id="334" r:id="rId15"/>
    <p:sldId id="311" r:id="rId16"/>
    <p:sldId id="312" r:id="rId17"/>
    <p:sldId id="270" r:id="rId18"/>
    <p:sldId id="313" r:id="rId19"/>
    <p:sldId id="332" r:id="rId20"/>
    <p:sldId id="333" r:id="rId21"/>
    <p:sldId id="314" r:id="rId22"/>
    <p:sldId id="322" r:id="rId23"/>
    <p:sldId id="318" r:id="rId24"/>
    <p:sldId id="315" r:id="rId25"/>
    <p:sldId id="316" r:id="rId26"/>
    <p:sldId id="317" r:id="rId27"/>
    <p:sldId id="335" r:id="rId28"/>
    <p:sldId id="336" r:id="rId29"/>
    <p:sldId id="319" r:id="rId30"/>
    <p:sldId id="320" r:id="rId31"/>
    <p:sldId id="321" r:id="rId32"/>
    <p:sldId id="262" r:id="rId33"/>
    <p:sldId id="278" r:id="rId34"/>
    <p:sldId id="260" r:id="rId35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ção Predefinida" id="{6BAF5D69-F2AE-4C2F-869A-EF7100F48B16}">
          <p14:sldIdLst>
            <p14:sldId id="309"/>
            <p14:sldId id="258"/>
            <p14:sldId id="259"/>
            <p14:sldId id="304"/>
            <p14:sldId id="325"/>
            <p14:sldId id="326"/>
            <p14:sldId id="327"/>
            <p14:sldId id="328"/>
            <p14:sldId id="329"/>
            <p14:sldId id="330"/>
            <p14:sldId id="324"/>
            <p14:sldId id="310"/>
            <p14:sldId id="331"/>
            <p14:sldId id="334"/>
            <p14:sldId id="311"/>
            <p14:sldId id="312"/>
            <p14:sldId id="270"/>
            <p14:sldId id="313"/>
            <p14:sldId id="332"/>
            <p14:sldId id="333"/>
            <p14:sldId id="314"/>
            <p14:sldId id="322"/>
            <p14:sldId id="318"/>
            <p14:sldId id="315"/>
            <p14:sldId id="316"/>
            <p14:sldId id="317"/>
            <p14:sldId id="335"/>
            <p14:sldId id="336"/>
            <p14:sldId id="319"/>
            <p14:sldId id="320"/>
            <p14:sldId id="321"/>
            <p14:sldId id="262"/>
            <p14:sldId id="278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55"/>
  </p:normalViewPr>
  <p:slideViewPr>
    <p:cSldViewPr>
      <p:cViewPr varScale="1">
        <p:scale>
          <a:sx n="81" d="100"/>
          <a:sy n="81" d="100"/>
        </p:scale>
        <p:origin x="1435" y="62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ADB6FF1F-555E-4388-A8B0-D1E524B355D1}" type="datetimeFigureOut">
              <a:rPr lang="pt-PT" smtClean="0"/>
              <a:pPr/>
              <a:t>28/10/2022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CD9FB018-1958-45C1-ABFF-E1E983EC4F4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478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E77E319B-B046-487F-8D03-B96E4F1A43D0}" type="datetimeFigureOut">
              <a:rPr lang="pt-PT" smtClean="0"/>
              <a:pPr/>
              <a:t>28/10/2022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3DD545E-D36A-4832-938A-2ECADA69E4C6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7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319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81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843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92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012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441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386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121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97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520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964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782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64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540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912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19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784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7734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3061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134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3913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059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6657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0737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7744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pt-PT" dirty="0">
                <a:latin typeface="Arial" pitchFamily="34" charset="0"/>
              </a:rPr>
              <a:t>Tiago (acabar referencias)</a:t>
            </a:r>
          </a:p>
        </p:txBody>
      </p:sp>
    </p:spTree>
    <p:extLst>
      <p:ext uri="{BB962C8B-B14F-4D97-AF65-F5344CB8AC3E}">
        <p14:creationId xmlns:p14="http://schemas.microsoft.com/office/powerpoint/2010/main" val="931110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463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826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921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341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935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918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 do subtítulo do modelo global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3E61B-3AB3-490F-90D4-269C8A444AE7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3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10" Type="http://schemas.openxmlformats.org/officeDocument/2006/relationships/image" Target="../media/image59.png"/><Relationship Id="rId4" Type="http://schemas.openxmlformats.org/officeDocument/2006/relationships/image" Target="../media/image5.png"/><Relationship Id="rId9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docs.oracle.com/javase/tutorial/networking/sockets/index.html" TargetMode="External"/><Relationship Id="rId7" Type="http://schemas.openxmlformats.org/officeDocument/2006/relationships/hyperlink" Target="http://ybwebservicesjrpc.blogspot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netbula.com/javarpc/msgsamp.html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://gbidsilva.blogspot.com/2012/02/rpc-with-netbula-jrpc.html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www.oracle.com/java/technologies/jpl2-socket-communication.html" TargetMode="External"/><Relationship Id="rId9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" y="0"/>
            <a:ext cx="99822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107129" y="2687944"/>
            <a:ext cx="3775858" cy="552329"/>
          </a:xfrm>
        </p:spPr>
        <p:txBody>
          <a:bodyPr>
            <a:normAutofit/>
          </a:bodyPr>
          <a:lstStyle/>
          <a:p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Integração de Sistemas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994683" y="4115773"/>
            <a:ext cx="6000750" cy="404742"/>
          </a:xfrm>
        </p:spPr>
        <p:txBody>
          <a:bodyPr>
            <a:normAutofit fontScale="47500" lnSpcReduction="20000"/>
          </a:bodyPr>
          <a:lstStyle/>
          <a:p>
            <a:r>
              <a:rPr lang="pt-PT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Implementação dos tutoriais sobre SOCKETS, RPC e RMI em Java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30" y="392731"/>
            <a:ext cx="3872752" cy="962356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6D890E14-880C-4963-9EA0-EE9200F689F8}"/>
              </a:ext>
            </a:extLst>
          </p:cNvPr>
          <p:cNvSpPr txBox="1">
            <a:spLocks/>
          </p:cNvSpPr>
          <p:nvPr/>
        </p:nvSpPr>
        <p:spPr>
          <a:xfrm>
            <a:off x="892549" y="5635668"/>
            <a:ext cx="3486150" cy="57143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N.º 20749 – Basilio Barbosa;</a:t>
            </a:r>
          </a:p>
          <a:p>
            <a:pPr algn="l"/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Nº 22340 – Tiago Soares</a:t>
            </a:r>
          </a:p>
          <a:p>
            <a:pPr algn="l"/>
            <a:endParaRPr lang="pt-PT" sz="11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PT" sz="11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CDB7617E-BD9F-40A8-BCFA-781CEC4CEE46}"/>
              </a:ext>
            </a:extLst>
          </p:cNvPr>
          <p:cNvSpPr txBox="1">
            <a:spLocks/>
          </p:cNvSpPr>
          <p:nvPr/>
        </p:nvSpPr>
        <p:spPr>
          <a:xfrm>
            <a:off x="4953495" y="5615784"/>
            <a:ext cx="3486150" cy="57143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Orientador(</a:t>
            </a:r>
            <a:r>
              <a:rPr lang="pt-PT" sz="105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es</a:t>
            </a: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):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Professor Doutor Jorge Ribeiro</a:t>
            </a: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CF29018-FBC4-5AB7-22FD-544AD8E7184A}"/>
              </a:ext>
            </a:extLst>
          </p:cNvPr>
          <p:cNvSpPr txBox="1"/>
          <p:nvPr/>
        </p:nvSpPr>
        <p:spPr>
          <a:xfrm>
            <a:off x="838200" y="1273976"/>
            <a:ext cx="9266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b="1" u="sng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Licenciatura em ENGENHARIA INFORMÁTICA / </a:t>
            </a:r>
            <a:r>
              <a:rPr lang="pt-PT" sz="1800" b="1" u="sng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Degree</a:t>
            </a:r>
            <a:r>
              <a:rPr lang="pt-PT" sz="1800" b="1" u="sng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PT" sz="1800" b="1" u="sng" cap="all" dirty="0" err="1">
                <a:solidFill>
                  <a:srgbClr val="FFFF00"/>
                </a:solidFill>
              </a:rPr>
              <a:t>Informatics</a:t>
            </a:r>
            <a:r>
              <a:rPr lang="pt-PT" sz="1800" b="1" u="sng" cap="all" dirty="0">
                <a:solidFill>
                  <a:srgbClr val="FFFF00"/>
                </a:solidFill>
              </a:rPr>
              <a:t> </a:t>
            </a:r>
            <a:r>
              <a:rPr lang="pt-PT" sz="1800" b="1" u="sng" cap="all" dirty="0" err="1">
                <a:solidFill>
                  <a:srgbClr val="FFFF00"/>
                </a:solidFill>
              </a:rPr>
              <a:t>engineering</a:t>
            </a:r>
            <a:endParaRPr lang="pt-PT" u="sng" dirty="0">
              <a:solidFill>
                <a:srgbClr val="FFFF00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C0F7A8E7-2CBB-520F-2A78-9F1F266CB8DE}"/>
              </a:ext>
            </a:extLst>
          </p:cNvPr>
          <p:cNvSpPr txBox="1">
            <a:spLocks/>
          </p:cNvSpPr>
          <p:nvPr/>
        </p:nvSpPr>
        <p:spPr>
          <a:xfrm>
            <a:off x="762000" y="6394330"/>
            <a:ext cx="8191499" cy="276444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100" b="1" u="sng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| Escola Superior de Tecnologia e Gestão| Unidade Curricular: </a:t>
            </a:r>
            <a:r>
              <a:rPr lang="pt-PT" sz="1100" dirty="0"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INTEGRAÇÃO DE SISTEMAS </a:t>
            </a:r>
            <a:r>
              <a:rPr lang="pt-PT" sz="11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| Ano Letivo 2022/2023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82EDFB0-C95D-D41B-0D05-94821264EB6A}"/>
              </a:ext>
            </a:extLst>
          </p:cNvPr>
          <p:cNvSpPr txBox="1">
            <a:spLocks/>
          </p:cNvSpPr>
          <p:nvPr/>
        </p:nvSpPr>
        <p:spPr>
          <a:xfrm>
            <a:off x="2251858" y="3377722"/>
            <a:ext cx="5486400" cy="552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Trabalho Prático 1A</a:t>
            </a:r>
          </a:p>
        </p:txBody>
      </p:sp>
    </p:spTree>
    <p:extLst>
      <p:ext uri="{BB962C8B-B14F-4D97-AF65-F5344CB8AC3E}">
        <p14:creationId xmlns:p14="http://schemas.microsoft.com/office/powerpoint/2010/main" val="962301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92948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1.7 Obter a data de modificação de um ficheiro ou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directoria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3BE218B-749A-4273-BE63-4B04D0615966}"/>
              </a:ext>
            </a:extLst>
          </p:cNvPr>
          <p:cNvSpPr txBox="1"/>
          <p:nvPr/>
        </p:nvSpPr>
        <p:spPr>
          <a:xfrm>
            <a:off x="326479" y="1171706"/>
            <a:ext cx="8305800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en-US" sz="1600" dirty="0">
                <a:latin typeface="Arial"/>
                <a:cs typeface="Arial"/>
              </a:rPr>
              <a:t>Nesta </a:t>
            </a:r>
            <a:r>
              <a:rPr lang="en-US" sz="1600" dirty="0" err="1">
                <a:latin typeface="Arial"/>
                <a:cs typeface="Arial"/>
              </a:rPr>
              <a:t>captura</a:t>
            </a:r>
            <a:r>
              <a:rPr lang="en-US" sz="1600" dirty="0">
                <a:latin typeface="Arial"/>
                <a:cs typeface="Arial"/>
              </a:rPr>
              <a:t> de </a:t>
            </a:r>
            <a:r>
              <a:rPr lang="en-US" sz="1600" dirty="0" err="1">
                <a:latin typeface="Arial"/>
                <a:cs typeface="Arial"/>
              </a:rPr>
              <a:t>ecrã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podemos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visualizar</a:t>
            </a:r>
            <a:r>
              <a:rPr lang="en-US" sz="1600" dirty="0">
                <a:latin typeface="Arial"/>
                <a:cs typeface="Arial"/>
              </a:rPr>
              <a:t> a </a:t>
            </a:r>
            <a:r>
              <a:rPr lang="en-US" sz="1600" dirty="0" err="1">
                <a:latin typeface="Arial"/>
                <a:cs typeface="Arial"/>
              </a:rPr>
              <a:t>execução</a:t>
            </a:r>
            <a:r>
              <a:rPr lang="en-US" sz="1600" dirty="0">
                <a:latin typeface="Arial"/>
                <a:cs typeface="Arial"/>
              </a:rPr>
              <a:t> do </a:t>
            </a:r>
            <a:r>
              <a:rPr lang="en-US" sz="1600" b="1" dirty="0">
                <a:latin typeface="Arial"/>
                <a:cs typeface="Arial"/>
              </a:rPr>
              <a:t>“GetSetModificationTime.java” </a:t>
            </a:r>
            <a:r>
              <a:rPr lang="en-US" sz="1600" dirty="0">
                <a:latin typeface="Arial"/>
                <a:cs typeface="Arial"/>
              </a:rPr>
              <a:t>que </a:t>
            </a:r>
            <a:r>
              <a:rPr lang="en-US" sz="1600" dirty="0" err="1">
                <a:latin typeface="Arial"/>
                <a:cs typeface="Arial"/>
              </a:rPr>
              <a:t>nos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dá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informação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acerca</a:t>
            </a:r>
            <a:r>
              <a:rPr lang="en-US" sz="1600" dirty="0">
                <a:latin typeface="Arial"/>
                <a:cs typeface="Arial"/>
              </a:rPr>
              <a:t> da data da </a:t>
            </a:r>
            <a:r>
              <a:rPr lang="en-US" sz="1600" dirty="0" err="1">
                <a:latin typeface="Arial"/>
                <a:cs typeface="Arial"/>
              </a:rPr>
              <a:t>última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modificação</a:t>
            </a:r>
            <a:r>
              <a:rPr lang="en-US" sz="1600" dirty="0">
                <a:latin typeface="Arial"/>
                <a:cs typeface="Arial"/>
              </a:rPr>
              <a:t> do </a:t>
            </a:r>
            <a:r>
              <a:rPr lang="en-US" sz="1600" dirty="0" err="1">
                <a:latin typeface="Arial"/>
                <a:cs typeface="Arial"/>
              </a:rPr>
              <a:t>ficheiro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“REAME_InputFile.txt”</a:t>
            </a:r>
            <a:r>
              <a:rPr lang="en-US" sz="1600" dirty="0">
                <a:latin typeface="Arial"/>
                <a:cs typeface="Arial"/>
              </a:rPr>
              <a:t>.</a:t>
            </a:r>
            <a:endParaRPr lang="pt-PT" sz="1600" b="1" dirty="0">
              <a:latin typeface="Arial"/>
              <a:cs typeface="Arial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F535E2C2-4A3E-4F57-8579-4CEE0050D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83" y="914400"/>
            <a:ext cx="9014192" cy="266482"/>
          </a:xfrm>
          <a:prstGeom prst="rect">
            <a:avLst/>
          </a:prstGeom>
        </p:spPr>
      </p:pic>
      <p:sp>
        <p:nvSpPr>
          <p:cNvPr id="20" name="Text Box 10">
            <a:extLst>
              <a:ext uri="{FF2B5EF4-FFF2-40B4-BE49-F238E27FC236}">
                <a16:creationId xmlns:a16="http://schemas.microsoft.com/office/drawing/2014/main" id="{F891BBBB-A380-4E2F-80EC-649041E7C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075C4712-C803-4AC1-BFA5-9D62601FF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10</a:t>
            </a:fld>
            <a:r>
              <a:rPr lang="pt-PT" sz="1000" dirty="0"/>
              <a:t> -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AA1F7DB9-D03E-4C4F-BBDE-6E685A371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3" name="Subtítulo 2">
            <a:extLst>
              <a:ext uri="{FF2B5EF4-FFF2-40B4-BE49-F238E27FC236}">
                <a16:creationId xmlns:a16="http://schemas.microsoft.com/office/drawing/2014/main" id="{D7E71E75-F157-4CE3-B2CB-B22669AA711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CD9987DD-8D81-49B0-8643-29AC6BC035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7" name="Rectângulo 19">
            <a:extLst>
              <a:ext uri="{FF2B5EF4-FFF2-40B4-BE49-F238E27FC236}">
                <a16:creationId xmlns:a16="http://schemas.microsoft.com/office/drawing/2014/main" id="{22658C6A-D305-43E2-B156-8C9ED3D4DC38}"/>
              </a:ext>
            </a:extLst>
          </p:cNvPr>
          <p:cNvSpPr/>
          <p:nvPr/>
        </p:nvSpPr>
        <p:spPr>
          <a:xfrm>
            <a:off x="5677975" y="440853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B35D451F-9FFD-4463-AA97-E8651B7DE9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E595B3EF-509D-0157-2C44-22A176EFF4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845" y="2436373"/>
            <a:ext cx="5710310" cy="382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58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92948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2.1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Utilização do conceito de Sockets usando a linguagem de programação JAVA – Exemplo 1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3BE218B-749A-4273-BE63-4B04D0615966}"/>
              </a:ext>
            </a:extLst>
          </p:cNvPr>
          <p:cNvSpPr txBox="1"/>
          <p:nvPr/>
        </p:nvSpPr>
        <p:spPr>
          <a:xfrm>
            <a:off x="326479" y="1465183"/>
            <a:ext cx="8305800" cy="13542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en-US" sz="1600" dirty="0">
                <a:latin typeface="Arial"/>
                <a:cs typeface="Arial"/>
              </a:rPr>
              <a:t>Nesta </a:t>
            </a:r>
            <a:r>
              <a:rPr lang="en-US" sz="1600" dirty="0" err="1">
                <a:latin typeface="Arial"/>
                <a:cs typeface="Arial"/>
              </a:rPr>
              <a:t>imagem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temos</a:t>
            </a:r>
            <a:r>
              <a:rPr lang="en-US" sz="1600" dirty="0">
                <a:latin typeface="Arial"/>
                <a:cs typeface="Arial"/>
              </a:rPr>
              <a:t> o </a:t>
            </a:r>
            <a:r>
              <a:rPr lang="en-US" sz="1600" dirty="0" err="1">
                <a:latin typeface="Arial"/>
                <a:cs typeface="Arial"/>
              </a:rPr>
              <a:t>diretório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onde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foram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executados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códigos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em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linha</a:t>
            </a:r>
            <a:r>
              <a:rPr lang="en-US" sz="1600" dirty="0">
                <a:latin typeface="Arial"/>
                <a:cs typeface="Arial"/>
              </a:rPr>
              <a:t> de comandos do windows e </a:t>
            </a:r>
            <a:r>
              <a:rPr lang="en-US" sz="1600" dirty="0" err="1">
                <a:latin typeface="Arial"/>
                <a:cs typeface="Arial"/>
              </a:rPr>
              <a:t>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respetivos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ficheiros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criados</a:t>
            </a:r>
            <a:r>
              <a:rPr lang="en-US" sz="1600" dirty="0">
                <a:latin typeface="Arial"/>
                <a:cs typeface="Arial"/>
              </a:rPr>
              <a:t> (</a:t>
            </a:r>
            <a:r>
              <a:rPr lang="en-US" sz="1600" b="1" dirty="0">
                <a:latin typeface="Arial"/>
                <a:cs typeface="Arial"/>
              </a:rPr>
              <a:t>.class</a:t>
            </a:r>
            <a:r>
              <a:rPr lang="en-US" sz="1600" dirty="0">
                <a:latin typeface="Arial"/>
                <a:cs typeface="Arial"/>
              </a:rPr>
              <a:t>), </a:t>
            </a:r>
            <a:r>
              <a:rPr lang="en-US" sz="1600" dirty="0" err="1">
                <a:latin typeface="Arial"/>
                <a:cs typeface="Arial"/>
              </a:rPr>
              <a:t>utilizados</a:t>
            </a:r>
            <a:r>
              <a:rPr lang="en-US" sz="1600" dirty="0">
                <a:latin typeface="Arial"/>
                <a:cs typeface="Arial"/>
              </a:rPr>
              <a:t> para </a:t>
            </a:r>
            <a:r>
              <a:rPr lang="en-US" sz="1600" dirty="0" err="1">
                <a:latin typeface="Arial"/>
                <a:cs typeface="Arial"/>
              </a:rPr>
              <a:t>realizar</a:t>
            </a:r>
            <a:r>
              <a:rPr lang="en-US" sz="1600" dirty="0">
                <a:latin typeface="Arial"/>
                <a:cs typeface="Arial"/>
              </a:rPr>
              <a:t> o </a:t>
            </a:r>
            <a:r>
              <a:rPr lang="en-US" sz="1600" dirty="0" err="1">
                <a:latin typeface="Arial"/>
                <a:cs typeface="Arial"/>
              </a:rPr>
              <a:t>primeiro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exemplo</a:t>
            </a:r>
            <a:r>
              <a:rPr lang="en-US" sz="1600" dirty="0">
                <a:latin typeface="Arial"/>
                <a:cs typeface="Arial"/>
              </a:rPr>
              <a:t> dos </a:t>
            </a:r>
            <a:r>
              <a:rPr lang="en-US" sz="1600" b="1" dirty="0">
                <a:latin typeface="Arial"/>
                <a:cs typeface="Arial"/>
              </a:rPr>
              <a:t>sockets</a:t>
            </a:r>
            <a:r>
              <a:rPr lang="en-US" sz="1600" dirty="0">
                <a:latin typeface="Arial"/>
                <a:cs typeface="Arial"/>
              </a:rPr>
              <a:t>, que se </a:t>
            </a:r>
            <a:r>
              <a:rPr lang="en-US" sz="1600" dirty="0" err="1">
                <a:latin typeface="Arial"/>
                <a:cs typeface="Arial"/>
              </a:rPr>
              <a:t>baseia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numa</a:t>
            </a:r>
            <a:r>
              <a:rPr lang="en-US" sz="1600" dirty="0">
                <a:latin typeface="Arial"/>
                <a:cs typeface="Arial"/>
              </a:rPr>
              <a:t> simples </a:t>
            </a:r>
            <a:r>
              <a:rPr lang="en-US" sz="1600" b="1" dirty="0" err="1">
                <a:latin typeface="Arial"/>
                <a:cs typeface="Arial"/>
              </a:rPr>
              <a:t>ligação</a:t>
            </a:r>
            <a:r>
              <a:rPr lang="en-US" sz="1600" dirty="0">
                <a:latin typeface="Arial"/>
                <a:cs typeface="Arial"/>
              </a:rPr>
              <a:t> entre um </a:t>
            </a:r>
            <a:r>
              <a:rPr lang="en-US" sz="1600" b="1" dirty="0" err="1">
                <a:latin typeface="Arial"/>
                <a:cs typeface="Arial"/>
              </a:rPr>
              <a:t>cliente</a:t>
            </a:r>
            <a:r>
              <a:rPr lang="en-US" sz="1600" dirty="0">
                <a:latin typeface="Arial"/>
                <a:cs typeface="Arial"/>
              </a:rPr>
              <a:t> e um </a:t>
            </a:r>
            <a:r>
              <a:rPr lang="en-US" sz="1600" b="1" dirty="0" err="1">
                <a:latin typeface="Arial"/>
                <a:cs typeface="Arial"/>
              </a:rPr>
              <a:t>servidor</a:t>
            </a:r>
            <a:r>
              <a:rPr lang="en-US" sz="1600" dirty="0">
                <a:latin typeface="Arial"/>
                <a:cs typeface="Arial"/>
              </a:rPr>
              <a:t>. No qual o </a:t>
            </a:r>
            <a:r>
              <a:rPr lang="en-US" sz="1600" dirty="0" err="1">
                <a:latin typeface="Arial"/>
                <a:cs typeface="Arial"/>
              </a:rPr>
              <a:t>servidor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vai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aguardar</a:t>
            </a:r>
            <a:r>
              <a:rPr lang="en-US" sz="1600" dirty="0">
                <a:latin typeface="Arial"/>
                <a:cs typeface="Arial"/>
              </a:rPr>
              <a:t> pela </a:t>
            </a:r>
            <a:r>
              <a:rPr lang="en-US" sz="1600" b="1" dirty="0" err="1">
                <a:latin typeface="Arial"/>
                <a:cs typeface="Arial"/>
              </a:rPr>
              <a:t>mensagem</a:t>
            </a:r>
            <a:r>
              <a:rPr lang="en-US" sz="1600" dirty="0">
                <a:latin typeface="Arial"/>
                <a:cs typeface="Arial"/>
              </a:rPr>
              <a:t> que o </a:t>
            </a:r>
            <a:r>
              <a:rPr lang="en-US" sz="1600" b="1" dirty="0">
                <a:latin typeface="Arial"/>
                <a:cs typeface="Arial"/>
              </a:rPr>
              <a:t>“terminal” </a:t>
            </a:r>
            <a:r>
              <a:rPr lang="en-US" sz="1600" dirty="0">
                <a:latin typeface="Arial"/>
                <a:cs typeface="Arial"/>
              </a:rPr>
              <a:t>do </a:t>
            </a:r>
            <a:r>
              <a:rPr lang="en-US" sz="1600" dirty="0" err="1">
                <a:latin typeface="Arial"/>
                <a:cs typeface="Arial"/>
              </a:rPr>
              <a:t>cliente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introduzir</a:t>
            </a:r>
            <a:r>
              <a:rPr lang="en-US" sz="1600" dirty="0">
                <a:latin typeface="Arial"/>
                <a:cs typeface="Arial"/>
              </a:rPr>
              <a:t>.</a:t>
            </a:r>
            <a:endParaRPr lang="pt-PT" sz="1600" dirty="0">
              <a:latin typeface="Arial"/>
              <a:cs typeface="Arial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F535E2C2-4A3E-4F57-8579-4CEE0050D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83" y="1243120"/>
            <a:ext cx="9014192" cy="266482"/>
          </a:xfrm>
          <a:prstGeom prst="rect">
            <a:avLst/>
          </a:prstGeom>
        </p:spPr>
      </p:pic>
      <p:sp>
        <p:nvSpPr>
          <p:cNvPr id="20" name="Text Box 10">
            <a:extLst>
              <a:ext uri="{FF2B5EF4-FFF2-40B4-BE49-F238E27FC236}">
                <a16:creationId xmlns:a16="http://schemas.microsoft.com/office/drawing/2014/main" id="{F891BBBB-A380-4E2F-80EC-649041E7C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075C4712-C803-4AC1-BFA5-9D62601FF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11</a:t>
            </a:fld>
            <a:r>
              <a:rPr lang="pt-PT" sz="1000" dirty="0"/>
              <a:t> -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AA1F7DB9-D03E-4C4F-BBDE-6E685A371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3" name="Subtítulo 2">
            <a:extLst>
              <a:ext uri="{FF2B5EF4-FFF2-40B4-BE49-F238E27FC236}">
                <a16:creationId xmlns:a16="http://schemas.microsoft.com/office/drawing/2014/main" id="{D7E71E75-F157-4CE3-B2CB-B22669AA711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CD9987DD-8D81-49B0-8643-29AC6BC035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7" name="Rectângulo 19">
            <a:extLst>
              <a:ext uri="{FF2B5EF4-FFF2-40B4-BE49-F238E27FC236}">
                <a16:creationId xmlns:a16="http://schemas.microsoft.com/office/drawing/2014/main" id="{22658C6A-D305-43E2-B156-8C9ED3D4DC38}"/>
              </a:ext>
            </a:extLst>
          </p:cNvPr>
          <p:cNvSpPr/>
          <p:nvPr/>
        </p:nvSpPr>
        <p:spPr>
          <a:xfrm>
            <a:off x="5677975" y="440853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B35D451F-9FFD-4463-AA97-E8651B7DE9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509ED3E-3CFC-4EDE-425E-94F5639AC4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33" y="2801622"/>
            <a:ext cx="5696422" cy="348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83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92948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2.1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Utilização do conceito de Sockets usando a linguagem de programação JAVA - Exemplo 1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3BE218B-749A-4273-BE63-4B04D0615966}"/>
              </a:ext>
            </a:extLst>
          </p:cNvPr>
          <p:cNvSpPr txBox="1"/>
          <p:nvPr/>
        </p:nvSpPr>
        <p:spPr>
          <a:xfrm>
            <a:off x="326479" y="1559004"/>
            <a:ext cx="8305800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en-US" sz="1600" dirty="0">
                <a:latin typeface="Arial"/>
                <a:cs typeface="Arial"/>
              </a:rPr>
              <a:t>Neste </a:t>
            </a:r>
            <a:r>
              <a:rPr lang="en-US" sz="1600" dirty="0" err="1">
                <a:latin typeface="Arial"/>
                <a:cs typeface="Arial"/>
              </a:rPr>
              <a:t>exercício</a:t>
            </a:r>
            <a:r>
              <a:rPr lang="en-US" sz="1600" dirty="0">
                <a:latin typeface="Arial"/>
                <a:cs typeface="Arial"/>
              </a:rPr>
              <a:t>, </a:t>
            </a:r>
            <a:r>
              <a:rPr lang="en-US" sz="1600" dirty="0" err="1">
                <a:latin typeface="Arial"/>
                <a:cs typeface="Arial"/>
              </a:rPr>
              <a:t>utilizou</a:t>
            </a:r>
            <a:r>
              <a:rPr lang="en-US" sz="1600" dirty="0">
                <a:latin typeface="Arial"/>
                <a:cs typeface="Arial"/>
              </a:rPr>
              <a:t>-se </a:t>
            </a:r>
            <a:r>
              <a:rPr lang="en-US" sz="1600" dirty="0" err="1">
                <a:latin typeface="Arial"/>
                <a:cs typeface="Arial"/>
              </a:rPr>
              <a:t>duas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janelas</a:t>
            </a:r>
            <a:r>
              <a:rPr lang="en-US" sz="1600" dirty="0">
                <a:latin typeface="Arial"/>
                <a:cs typeface="Arial"/>
              </a:rPr>
              <a:t> de </a:t>
            </a:r>
            <a:r>
              <a:rPr lang="en-US" sz="1600" dirty="0" err="1">
                <a:latin typeface="Arial"/>
                <a:cs typeface="Arial"/>
              </a:rPr>
              <a:t>linha</a:t>
            </a:r>
            <a:r>
              <a:rPr lang="en-US" sz="1600" dirty="0">
                <a:latin typeface="Arial"/>
                <a:cs typeface="Arial"/>
              </a:rPr>
              <a:t> de comandos, no qual </a:t>
            </a:r>
            <a:r>
              <a:rPr lang="en-US" sz="1600" dirty="0" err="1">
                <a:latin typeface="Arial"/>
                <a:cs typeface="Arial"/>
              </a:rPr>
              <a:t>uma</a:t>
            </a:r>
            <a:r>
              <a:rPr lang="en-US" sz="1600" dirty="0">
                <a:latin typeface="Arial"/>
                <a:cs typeface="Arial"/>
              </a:rPr>
              <a:t> das </a:t>
            </a:r>
            <a:r>
              <a:rPr lang="en-US" sz="1600" dirty="0" err="1">
                <a:latin typeface="Arial"/>
                <a:cs typeface="Arial"/>
              </a:rPr>
              <a:t>janelas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funciona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como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servidor</a:t>
            </a:r>
            <a:r>
              <a:rPr lang="en-US" sz="1600" dirty="0">
                <a:latin typeface="Arial"/>
                <a:cs typeface="Arial"/>
              </a:rPr>
              <a:t> e </a:t>
            </a:r>
            <a:r>
              <a:rPr lang="en-US" sz="1600" dirty="0" err="1">
                <a:latin typeface="Arial"/>
                <a:cs typeface="Arial"/>
              </a:rPr>
              <a:t>outra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como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cliente</a:t>
            </a:r>
            <a:r>
              <a:rPr lang="en-US" sz="1600" dirty="0">
                <a:latin typeface="Arial"/>
                <a:cs typeface="Arial"/>
              </a:rPr>
              <a:t>, </a:t>
            </a:r>
            <a:r>
              <a:rPr lang="en-US" sz="1600" dirty="0" err="1">
                <a:latin typeface="Arial"/>
                <a:cs typeface="Arial"/>
              </a:rPr>
              <a:t>sendo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assim</a:t>
            </a:r>
            <a:r>
              <a:rPr lang="en-US" sz="1600" dirty="0">
                <a:latin typeface="Arial"/>
                <a:cs typeface="Arial"/>
              </a:rPr>
              <a:t>, </a:t>
            </a:r>
            <a:r>
              <a:rPr lang="en-US" sz="1600" dirty="0" err="1">
                <a:latin typeface="Arial"/>
                <a:cs typeface="Arial"/>
              </a:rPr>
              <a:t>começamos</a:t>
            </a:r>
            <a:r>
              <a:rPr lang="en-US" sz="1600" dirty="0">
                <a:latin typeface="Arial"/>
                <a:cs typeface="Arial"/>
              </a:rPr>
              <a:t> com a </a:t>
            </a:r>
            <a:r>
              <a:rPr lang="en-US" sz="1600" dirty="0" err="1">
                <a:latin typeface="Arial"/>
                <a:cs typeface="Arial"/>
              </a:rPr>
              <a:t>definição</a:t>
            </a:r>
            <a:r>
              <a:rPr lang="en-US" sz="1600" dirty="0">
                <a:latin typeface="Arial"/>
                <a:cs typeface="Arial"/>
              </a:rPr>
              <a:t> da </a:t>
            </a:r>
            <a:r>
              <a:rPr lang="en-US" sz="1600" dirty="0" err="1">
                <a:latin typeface="Arial"/>
                <a:cs typeface="Arial"/>
              </a:rPr>
              <a:t>variável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PATH</a:t>
            </a:r>
            <a:r>
              <a:rPr lang="en-US" sz="1600" dirty="0">
                <a:latin typeface="Arial"/>
                <a:cs typeface="Arial"/>
              </a:rPr>
              <a:t> e </a:t>
            </a:r>
            <a:r>
              <a:rPr lang="en-US" sz="1600" b="1" dirty="0">
                <a:latin typeface="Arial"/>
                <a:cs typeface="Arial"/>
              </a:rPr>
              <a:t>CLASSPATH</a:t>
            </a:r>
            <a:r>
              <a:rPr lang="en-US" sz="1600" dirty="0">
                <a:latin typeface="Arial"/>
                <a:cs typeface="Arial"/>
              </a:rPr>
              <a:t> (comando </a:t>
            </a:r>
            <a:r>
              <a:rPr lang="en-US" sz="1600" b="1" dirty="0">
                <a:latin typeface="Arial"/>
                <a:cs typeface="Arial"/>
              </a:rPr>
              <a:t>SET</a:t>
            </a:r>
            <a:r>
              <a:rPr lang="en-US" sz="1600" dirty="0">
                <a:latin typeface="Arial"/>
                <a:cs typeface="Arial"/>
              </a:rPr>
              <a:t>) e </a:t>
            </a:r>
            <a:r>
              <a:rPr lang="en-US" sz="1600" dirty="0" err="1">
                <a:latin typeface="Arial"/>
                <a:cs typeface="Arial"/>
              </a:rPr>
              <a:t>seguidamente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temos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os</a:t>
            </a:r>
            <a:r>
              <a:rPr lang="en-US" sz="1600" dirty="0">
                <a:latin typeface="Arial"/>
                <a:cs typeface="Arial"/>
              </a:rPr>
              <a:t> comandos para </a:t>
            </a:r>
            <a:r>
              <a:rPr lang="en-US" sz="1600" dirty="0" err="1">
                <a:latin typeface="Arial"/>
                <a:cs typeface="Arial"/>
              </a:rPr>
              <a:t>compilar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b="1" dirty="0" err="1">
                <a:latin typeface="Arial"/>
                <a:cs typeface="Arial"/>
              </a:rPr>
              <a:t>javac</a:t>
            </a:r>
            <a:r>
              <a:rPr lang="en-US" sz="1600" dirty="0">
                <a:latin typeface="Arial"/>
                <a:cs typeface="Arial"/>
              </a:rPr>
              <a:t> e </a:t>
            </a:r>
            <a:r>
              <a:rPr lang="en-US" sz="1600" dirty="0" err="1">
                <a:latin typeface="Arial"/>
                <a:cs typeface="Arial"/>
              </a:rPr>
              <a:t>executar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java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ficheiros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JAVA</a:t>
            </a:r>
            <a:r>
              <a:rPr lang="en-US" sz="1600" dirty="0">
                <a:latin typeface="Arial"/>
                <a:cs typeface="Arial"/>
              </a:rPr>
              <a:t>.</a:t>
            </a:r>
            <a:endParaRPr lang="pt-PT" sz="1600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F535E2C2-4A3E-4F57-8579-4CEE0050D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83" y="1243120"/>
            <a:ext cx="9014192" cy="266482"/>
          </a:xfrm>
          <a:prstGeom prst="rect">
            <a:avLst/>
          </a:prstGeom>
        </p:spPr>
      </p:pic>
      <p:sp>
        <p:nvSpPr>
          <p:cNvPr id="20" name="Text Box 10">
            <a:extLst>
              <a:ext uri="{FF2B5EF4-FFF2-40B4-BE49-F238E27FC236}">
                <a16:creationId xmlns:a16="http://schemas.microsoft.com/office/drawing/2014/main" id="{F891BBBB-A380-4E2F-80EC-649041E7C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075C4712-C803-4AC1-BFA5-9D62601FF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12</a:t>
            </a:fld>
            <a:r>
              <a:rPr lang="pt-PT" sz="1000" dirty="0"/>
              <a:t> -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AA1F7DB9-D03E-4C4F-BBDE-6E685A371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3" name="Subtítulo 2">
            <a:extLst>
              <a:ext uri="{FF2B5EF4-FFF2-40B4-BE49-F238E27FC236}">
                <a16:creationId xmlns:a16="http://schemas.microsoft.com/office/drawing/2014/main" id="{D7E71E75-F157-4CE3-B2CB-B22669AA711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CD9987DD-8D81-49B0-8643-29AC6BC035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7" name="Rectângulo 19">
            <a:extLst>
              <a:ext uri="{FF2B5EF4-FFF2-40B4-BE49-F238E27FC236}">
                <a16:creationId xmlns:a16="http://schemas.microsoft.com/office/drawing/2014/main" id="{22658C6A-D305-43E2-B156-8C9ED3D4DC38}"/>
              </a:ext>
            </a:extLst>
          </p:cNvPr>
          <p:cNvSpPr/>
          <p:nvPr/>
        </p:nvSpPr>
        <p:spPr>
          <a:xfrm>
            <a:off x="5677975" y="440853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B35D451F-9FFD-4463-AA97-E8651B7DE9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14" name="Imagem 13" descr="Uma imagem com texto, monitor, captura de ecrã, ecrã&#10;&#10;Descrição gerada automaticamente">
            <a:extLst>
              <a:ext uri="{FF2B5EF4-FFF2-40B4-BE49-F238E27FC236}">
                <a16:creationId xmlns:a16="http://schemas.microsoft.com/office/drawing/2014/main" id="{A1C3BBF0-7967-704E-2FC8-A4E1C3542E8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4" y="2943823"/>
            <a:ext cx="4633274" cy="2542577"/>
          </a:xfrm>
          <a:prstGeom prst="rect">
            <a:avLst/>
          </a:prstGeom>
        </p:spPr>
      </p:pic>
      <p:pic>
        <p:nvPicPr>
          <p:cNvPr id="19" name="Imagem 18" descr="Uma imagem com texto, captura de ecrã, monitor&#10;&#10;Descrição gerada automaticamente">
            <a:extLst>
              <a:ext uri="{FF2B5EF4-FFF2-40B4-BE49-F238E27FC236}">
                <a16:creationId xmlns:a16="http://schemas.microsoft.com/office/drawing/2014/main" id="{62EF8C73-1C2F-1A48-E33A-B83D6A807D0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961" y="3698852"/>
            <a:ext cx="4314825" cy="118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73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92948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2.1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Utilização do conceito de Sockets usando a linguagem de programação JAVA - Exemplo 1 - continuação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3BE218B-749A-4273-BE63-4B04D0615966}"/>
              </a:ext>
            </a:extLst>
          </p:cNvPr>
          <p:cNvSpPr txBox="1"/>
          <p:nvPr/>
        </p:nvSpPr>
        <p:spPr>
          <a:xfrm>
            <a:off x="326479" y="1500426"/>
            <a:ext cx="8305800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en-US" sz="1600" dirty="0" err="1">
                <a:latin typeface="Arial"/>
                <a:cs typeface="Arial"/>
              </a:rPr>
              <a:t>Através</a:t>
            </a:r>
            <a:r>
              <a:rPr lang="en-US" sz="1600" dirty="0">
                <a:latin typeface="Arial"/>
                <a:cs typeface="Arial"/>
              </a:rPr>
              <a:t> do </a:t>
            </a:r>
            <a:r>
              <a:rPr lang="en-US" sz="1600" dirty="0" err="1">
                <a:latin typeface="Arial"/>
                <a:cs typeface="Arial"/>
              </a:rPr>
              <a:t>cliente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pode</a:t>
            </a:r>
            <a:r>
              <a:rPr lang="en-US" sz="1600" dirty="0">
                <a:latin typeface="Arial"/>
                <a:cs typeface="Arial"/>
              </a:rPr>
              <a:t>-se </a:t>
            </a:r>
            <a:r>
              <a:rPr lang="en-US" sz="1600" dirty="0" err="1">
                <a:latin typeface="Arial"/>
                <a:cs typeface="Arial"/>
              </a:rPr>
              <a:t>enviar</a:t>
            </a:r>
            <a:r>
              <a:rPr lang="en-US" sz="1600" dirty="0">
                <a:latin typeface="Arial"/>
                <a:cs typeface="Arial"/>
              </a:rPr>
              <a:t> as </a:t>
            </a:r>
            <a:r>
              <a:rPr lang="en-US" sz="1600" dirty="0" err="1">
                <a:latin typeface="Arial"/>
                <a:cs typeface="Arial"/>
              </a:rPr>
              <a:t>mensagens</a:t>
            </a:r>
            <a:r>
              <a:rPr lang="en-US" sz="1600" dirty="0">
                <a:latin typeface="Arial"/>
                <a:cs typeface="Arial"/>
              </a:rPr>
              <a:t> que </a:t>
            </a:r>
            <a:r>
              <a:rPr lang="en-US" sz="1600" dirty="0" err="1">
                <a:latin typeface="Arial"/>
                <a:cs typeface="Arial"/>
              </a:rPr>
              <a:t>quisermos</a:t>
            </a:r>
            <a:r>
              <a:rPr lang="en-US" sz="1600" dirty="0">
                <a:latin typeface="Arial"/>
                <a:cs typeface="Arial"/>
              </a:rPr>
              <a:t> para o </a:t>
            </a:r>
            <a:r>
              <a:rPr lang="en-US" sz="1600" dirty="0" err="1">
                <a:latin typeface="Arial"/>
                <a:cs typeface="Arial"/>
              </a:rPr>
              <a:t>servidor</a:t>
            </a:r>
            <a:r>
              <a:rPr lang="en-US" sz="1600" dirty="0">
                <a:latin typeface="Arial"/>
                <a:cs typeface="Arial"/>
              </a:rPr>
              <a:t>, </a:t>
            </a:r>
            <a:r>
              <a:rPr lang="en-US" sz="1600" dirty="0" err="1">
                <a:latin typeface="Arial"/>
                <a:cs typeface="Arial"/>
              </a:rPr>
              <a:t>como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vai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estar</a:t>
            </a:r>
            <a:r>
              <a:rPr lang="en-US" sz="1600" dirty="0">
                <a:latin typeface="Arial"/>
                <a:cs typeface="Arial"/>
              </a:rPr>
              <a:t> sempre á </a:t>
            </a:r>
            <a:r>
              <a:rPr lang="en-US" sz="1600" b="1" dirty="0">
                <a:latin typeface="Arial"/>
                <a:cs typeface="Arial"/>
              </a:rPr>
              <a:t>“</a:t>
            </a:r>
            <a:r>
              <a:rPr lang="en-US" sz="1600" b="1" dirty="0" err="1">
                <a:latin typeface="Arial"/>
                <a:cs typeface="Arial"/>
              </a:rPr>
              <a:t>escuta</a:t>
            </a:r>
            <a:r>
              <a:rPr lang="en-US" sz="1600" b="1" dirty="0">
                <a:latin typeface="Arial"/>
                <a:cs typeface="Arial"/>
              </a:rPr>
              <a:t>” </a:t>
            </a:r>
            <a:r>
              <a:rPr lang="en-US" sz="1600" dirty="0" err="1">
                <a:latin typeface="Arial"/>
                <a:cs typeface="Arial"/>
              </a:rPr>
              <a:t>só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quando</a:t>
            </a:r>
            <a:r>
              <a:rPr lang="en-US" sz="1600" dirty="0">
                <a:latin typeface="Arial"/>
                <a:cs typeface="Arial"/>
              </a:rPr>
              <a:t> é </a:t>
            </a:r>
            <a:r>
              <a:rPr lang="en-US" sz="1600" b="1" dirty="0" err="1">
                <a:latin typeface="Arial"/>
                <a:cs typeface="Arial"/>
              </a:rPr>
              <a:t>fechado</a:t>
            </a:r>
            <a:r>
              <a:rPr lang="en-US" sz="1600" dirty="0">
                <a:latin typeface="Arial"/>
                <a:cs typeface="Arial"/>
              </a:rPr>
              <a:t> o </a:t>
            </a:r>
            <a:r>
              <a:rPr lang="en-US" sz="1600" b="1" dirty="0">
                <a:latin typeface="Arial"/>
                <a:cs typeface="Arial"/>
              </a:rPr>
              <a:t>terminal</a:t>
            </a:r>
            <a:r>
              <a:rPr lang="en-US" sz="1600" dirty="0">
                <a:latin typeface="Arial"/>
                <a:cs typeface="Arial"/>
              </a:rPr>
              <a:t> do </a:t>
            </a:r>
            <a:r>
              <a:rPr lang="en-US" sz="1600" b="1" dirty="0" err="1">
                <a:latin typeface="Arial"/>
                <a:cs typeface="Arial"/>
              </a:rPr>
              <a:t>Cliente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ou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quando</a:t>
            </a:r>
            <a:r>
              <a:rPr lang="en-US" sz="1600" dirty="0">
                <a:latin typeface="Arial"/>
                <a:cs typeface="Arial"/>
              </a:rPr>
              <a:t> se </a:t>
            </a:r>
            <a:r>
              <a:rPr lang="en-US" sz="1600" b="1" dirty="0" err="1">
                <a:latin typeface="Arial"/>
                <a:cs typeface="Arial"/>
              </a:rPr>
              <a:t>interrompe</a:t>
            </a:r>
            <a:r>
              <a:rPr lang="en-US" sz="1600" dirty="0">
                <a:latin typeface="Arial"/>
                <a:cs typeface="Arial"/>
              </a:rPr>
              <a:t> a </a:t>
            </a:r>
            <a:r>
              <a:rPr lang="en-US" sz="1600" b="1" dirty="0" err="1">
                <a:latin typeface="Arial"/>
                <a:cs typeface="Arial"/>
              </a:rPr>
              <a:t>ligação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através</a:t>
            </a:r>
            <a:r>
              <a:rPr lang="en-US" sz="1600" dirty="0">
                <a:latin typeface="Arial"/>
                <a:cs typeface="Arial"/>
              </a:rPr>
              <a:t> do comando </a:t>
            </a:r>
            <a:r>
              <a:rPr lang="en-US" sz="1600" b="1" dirty="0" err="1">
                <a:latin typeface="Arial"/>
                <a:cs typeface="Arial"/>
              </a:rPr>
              <a:t>ctrl+C</a:t>
            </a:r>
            <a:r>
              <a:rPr lang="en-US" sz="1600" dirty="0">
                <a:latin typeface="Arial"/>
                <a:cs typeface="Arial"/>
              </a:rPr>
              <a:t> é que a </a:t>
            </a:r>
            <a:r>
              <a:rPr lang="en-US" sz="1600" dirty="0" err="1">
                <a:latin typeface="Arial"/>
                <a:cs typeface="Arial"/>
              </a:rPr>
              <a:t>ligação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ao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servidor</a:t>
            </a:r>
            <a:r>
              <a:rPr lang="en-US" sz="1600" dirty="0">
                <a:latin typeface="Arial"/>
                <a:cs typeface="Arial"/>
              </a:rPr>
              <a:t> é </a:t>
            </a:r>
            <a:r>
              <a:rPr lang="en-US" sz="1600" b="1" dirty="0" err="1">
                <a:latin typeface="Arial"/>
                <a:cs typeface="Arial"/>
              </a:rPr>
              <a:t>fechada</a:t>
            </a:r>
            <a:r>
              <a:rPr lang="en-US" sz="1600" dirty="0">
                <a:latin typeface="Arial"/>
                <a:cs typeface="Arial"/>
              </a:rPr>
              <a:t>.</a:t>
            </a:r>
            <a:endParaRPr lang="pt-PT" sz="1600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F535E2C2-4A3E-4F57-8579-4CEE0050D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83" y="1243120"/>
            <a:ext cx="9014192" cy="266482"/>
          </a:xfrm>
          <a:prstGeom prst="rect">
            <a:avLst/>
          </a:prstGeom>
        </p:spPr>
      </p:pic>
      <p:sp>
        <p:nvSpPr>
          <p:cNvPr id="20" name="Text Box 10">
            <a:extLst>
              <a:ext uri="{FF2B5EF4-FFF2-40B4-BE49-F238E27FC236}">
                <a16:creationId xmlns:a16="http://schemas.microsoft.com/office/drawing/2014/main" id="{F891BBBB-A380-4E2F-80EC-649041E7C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075C4712-C803-4AC1-BFA5-9D62601FF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13</a:t>
            </a:fld>
            <a:r>
              <a:rPr lang="pt-PT" sz="1000" dirty="0"/>
              <a:t> -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AA1F7DB9-D03E-4C4F-BBDE-6E685A371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3" name="Subtítulo 2">
            <a:extLst>
              <a:ext uri="{FF2B5EF4-FFF2-40B4-BE49-F238E27FC236}">
                <a16:creationId xmlns:a16="http://schemas.microsoft.com/office/drawing/2014/main" id="{D7E71E75-F157-4CE3-B2CB-B22669AA711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CD9987DD-8D81-49B0-8643-29AC6BC035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7" name="Rectângulo 19">
            <a:extLst>
              <a:ext uri="{FF2B5EF4-FFF2-40B4-BE49-F238E27FC236}">
                <a16:creationId xmlns:a16="http://schemas.microsoft.com/office/drawing/2014/main" id="{22658C6A-D305-43E2-B156-8C9ED3D4DC38}"/>
              </a:ext>
            </a:extLst>
          </p:cNvPr>
          <p:cNvSpPr/>
          <p:nvPr/>
        </p:nvSpPr>
        <p:spPr>
          <a:xfrm>
            <a:off x="5677975" y="440853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B35D451F-9FFD-4463-AA97-E8651B7DE9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EBBCC403-2B32-CDD9-04E3-5A474AD5ED0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4" y="2386387"/>
            <a:ext cx="5159376" cy="2467862"/>
          </a:xfrm>
          <a:prstGeom prst="rect">
            <a:avLst/>
          </a:prstGeom>
        </p:spPr>
      </p:pic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150743A2-FE47-98AA-9A0A-02B0061E5BA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297" y="4038600"/>
            <a:ext cx="5269815" cy="228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51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92948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2.1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Utilização do conceito de Sockets usando a linguagem de programação JAVA - Exemplo 1 com 2 pedidos cliente ao mesmo tempo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3BE218B-749A-4273-BE63-4B04D0615966}"/>
              </a:ext>
            </a:extLst>
          </p:cNvPr>
          <p:cNvSpPr txBox="1"/>
          <p:nvPr/>
        </p:nvSpPr>
        <p:spPr>
          <a:xfrm>
            <a:off x="326479" y="1500426"/>
            <a:ext cx="8305800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en-US" sz="1600" dirty="0">
                <a:latin typeface="Arial"/>
                <a:cs typeface="Arial"/>
              </a:rPr>
              <a:t>Podia-se </a:t>
            </a:r>
            <a:r>
              <a:rPr lang="en-US" sz="1600" dirty="0" err="1">
                <a:latin typeface="Arial"/>
                <a:cs typeface="Arial"/>
              </a:rPr>
              <a:t>também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correr</a:t>
            </a:r>
            <a:r>
              <a:rPr lang="en-US" sz="1600" dirty="0">
                <a:latin typeface="Arial"/>
                <a:cs typeface="Arial"/>
              </a:rPr>
              <a:t> dois </a:t>
            </a:r>
            <a:r>
              <a:rPr lang="en-US" sz="1600" dirty="0" err="1">
                <a:latin typeface="Arial"/>
                <a:cs typeface="Arial"/>
              </a:rPr>
              <a:t>clientes</a:t>
            </a:r>
            <a:r>
              <a:rPr lang="en-US" sz="1600" dirty="0">
                <a:latin typeface="Arial"/>
                <a:cs typeface="Arial"/>
              </a:rPr>
              <a:t> para se </a:t>
            </a:r>
            <a:r>
              <a:rPr lang="en-US" sz="1600" dirty="0" err="1">
                <a:latin typeface="Arial"/>
                <a:cs typeface="Arial"/>
              </a:rPr>
              <a:t>fazer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pedidos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ao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mesmo</a:t>
            </a:r>
            <a:r>
              <a:rPr lang="en-US" sz="1600" dirty="0">
                <a:latin typeface="Arial"/>
                <a:cs typeface="Arial"/>
              </a:rPr>
              <a:t> tempo, mas </a:t>
            </a:r>
            <a:r>
              <a:rPr lang="en-US" sz="1600" dirty="0" err="1">
                <a:latin typeface="Arial"/>
                <a:cs typeface="Arial"/>
              </a:rPr>
              <a:t>como</a:t>
            </a:r>
            <a:r>
              <a:rPr lang="en-US" sz="1600" dirty="0">
                <a:latin typeface="Arial"/>
                <a:cs typeface="Arial"/>
              </a:rPr>
              <a:t> se </a:t>
            </a:r>
            <a:r>
              <a:rPr lang="en-US" sz="1600" dirty="0" err="1">
                <a:latin typeface="Arial"/>
                <a:cs typeface="Arial"/>
              </a:rPr>
              <a:t>pode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verificar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só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quando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fechamos</a:t>
            </a:r>
            <a:r>
              <a:rPr lang="en-US" sz="1600" dirty="0">
                <a:latin typeface="Arial"/>
                <a:cs typeface="Arial"/>
              </a:rPr>
              <a:t> um dos </a:t>
            </a:r>
            <a:r>
              <a:rPr lang="en-US" sz="1600" dirty="0" err="1">
                <a:latin typeface="Arial"/>
                <a:cs typeface="Arial"/>
              </a:rPr>
              <a:t>clientes</a:t>
            </a:r>
            <a:r>
              <a:rPr lang="en-US" sz="1600" dirty="0">
                <a:latin typeface="Arial"/>
                <a:cs typeface="Arial"/>
              </a:rPr>
              <a:t> do qual </a:t>
            </a:r>
            <a:r>
              <a:rPr lang="en-US" sz="1600" dirty="0" err="1">
                <a:latin typeface="Arial"/>
                <a:cs typeface="Arial"/>
              </a:rPr>
              <a:t>estamos</a:t>
            </a:r>
            <a:r>
              <a:rPr lang="en-US" sz="1600" dirty="0">
                <a:latin typeface="Arial"/>
                <a:cs typeface="Arial"/>
              </a:rPr>
              <a:t> a </a:t>
            </a:r>
            <a:r>
              <a:rPr lang="en-US" sz="1600" dirty="0" err="1">
                <a:latin typeface="Arial"/>
                <a:cs typeface="Arial"/>
              </a:rPr>
              <a:t>tentar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fazer</a:t>
            </a:r>
            <a:r>
              <a:rPr lang="en-US" sz="1600" dirty="0">
                <a:latin typeface="Arial"/>
                <a:cs typeface="Arial"/>
              </a:rPr>
              <a:t> o </a:t>
            </a:r>
            <a:r>
              <a:rPr lang="en-US" sz="1600" dirty="0" err="1">
                <a:latin typeface="Arial"/>
                <a:cs typeface="Arial"/>
              </a:rPr>
              <a:t>pedido</a:t>
            </a:r>
            <a:r>
              <a:rPr lang="en-US" sz="1600" dirty="0">
                <a:latin typeface="Arial"/>
                <a:cs typeface="Arial"/>
              </a:rPr>
              <a:t> é que </a:t>
            </a:r>
            <a:r>
              <a:rPr lang="en-US" sz="1600" dirty="0" err="1">
                <a:latin typeface="Arial"/>
                <a:cs typeface="Arial"/>
              </a:rPr>
              <a:t>seguidamente</a:t>
            </a:r>
            <a:r>
              <a:rPr lang="en-US" sz="1600" dirty="0">
                <a:latin typeface="Arial"/>
                <a:cs typeface="Arial"/>
              </a:rPr>
              <a:t> é-</a:t>
            </a:r>
            <a:r>
              <a:rPr lang="en-US" sz="1600" dirty="0" err="1">
                <a:latin typeface="Arial"/>
                <a:cs typeface="Arial"/>
              </a:rPr>
              <a:t>nos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apresentado</a:t>
            </a:r>
            <a:r>
              <a:rPr lang="en-US" sz="1600" dirty="0">
                <a:latin typeface="Arial"/>
                <a:cs typeface="Arial"/>
              </a:rPr>
              <a:t> o outro </a:t>
            </a:r>
            <a:r>
              <a:rPr lang="en-US" sz="1600" dirty="0" err="1">
                <a:latin typeface="Arial"/>
                <a:cs typeface="Arial"/>
              </a:rPr>
              <a:t>pedido</a:t>
            </a:r>
            <a:r>
              <a:rPr lang="en-US" sz="1600" dirty="0">
                <a:latin typeface="Arial"/>
                <a:cs typeface="Arial"/>
              </a:rPr>
              <a:t> que </a:t>
            </a:r>
            <a:r>
              <a:rPr lang="en-US" sz="1600" dirty="0" err="1">
                <a:latin typeface="Arial"/>
                <a:cs typeface="Arial"/>
              </a:rPr>
              <a:t>foi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feito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ao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servidor</a:t>
            </a:r>
            <a:r>
              <a:rPr lang="en-US" sz="1600" dirty="0">
                <a:latin typeface="Arial"/>
                <a:cs typeface="Arial"/>
              </a:rPr>
              <a:t>, </a:t>
            </a:r>
            <a:r>
              <a:rPr lang="en-US" sz="1600" dirty="0" err="1">
                <a:latin typeface="Arial"/>
                <a:cs typeface="Arial"/>
              </a:rPr>
              <a:t>sendo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realizada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uma</a:t>
            </a:r>
            <a:r>
              <a:rPr lang="en-US" sz="1600" dirty="0">
                <a:latin typeface="Arial"/>
                <a:cs typeface="Arial"/>
              </a:rPr>
              <a:t> nova </a:t>
            </a:r>
            <a:r>
              <a:rPr lang="en-US" sz="1600" dirty="0" err="1">
                <a:latin typeface="Arial"/>
                <a:cs typeface="Arial"/>
              </a:rPr>
              <a:t>conexão</a:t>
            </a:r>
            <a:r>
              <a:rPr lang="en-US" sz="1600" dirty="0">
                <a:latin typeface="Arial"/>
                <a:cs typeface="Arial"/>
              </a:rPr>
              <a:t>.</a:t>
            </a:r>
            <a:endParaRPr lang="pt-PT" sz="1600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F535E2C2-4A3E-4F57-8579-4CEE0050D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83" y="1243120"/>
            <a:ext cx="9014192" cy="266482"/>
          </a:xfrm>
          <a:prstGeom prst="rect">
            <a:avLst/>
          </a:prstGeom>
        </p:spPr>
      </p:pic>
      <p:sp>
        <p:nvSpPr>
          <p:cNvPr id="20" name="Text Box 10">
            <a:extLst>
              <a:ext uri="{FF2B5EF4-FFF2-40B4-BE49-F238E27FC236}">
                <a16:creationId xmlns:a16="http://schemas.microsoft.com/office/drawing/2014/main" id="{F891BBBB-A380-4E2F-80EC-649041E7C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075C4712-C803-4AC1-BFA5-9D62601FF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14</a:t>
            </a:fld>
            <a:r>
              <a:rPr lang="pt-PT" sz="1000" dirty="0"/>
              <a:t> -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AA1F7DB9-D03E-4C4F-BBDE-6E685A371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3" name="Subtítulo 2">
            <a:extLst>
              <a:ext uri="{FF2B5EF4-FFF2-40B4-BE49-F238E27FC236}">
                <a16:creationId xmlns:a16="http://schemas.microsoft.com/office/drawing/2014/main" id="{D7E71E75-F157-4CE3-B2CB-B22669AA711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CD9987DD-8D81-49B0-8643-29AC6BC035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7" name="Rectângulo 19">
            <a:extLst>
              <a:ext uri="{FF2B5EF4-FFF2-40B4-BE49-F238E27FC236}">
                <a16:creationId xmlns:a16="http://schemas.microsoft.com/office/drawing/2014/main" id="{22658C6A-D305-43E2-B156-8C9ED3D4DC38}"/>
              </a:ext>
            </a:extLst>
          </p:cNvPr>
          <p:cNvSpPr/>
          <p:nvPr/>
        </p:nvSpPr>
        <p:spPr>
          <a:xfrm>
            <a:off x="5677975" y="440853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B35D451F-9FFD-4463-AA97-E8651B7DE9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3B8A455C-B501-5774-8FFB-D81A03660B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2613144"/>
            <a:ext cx="5349385" cy="2621759"/>
          </a:xfrm>
          <a:prstGeom prst="rect">
            <a:avLst/>
          </a:prstGeom>
        </p:spPr>
      </p:pic>
      <p:pic>
        <p:nvPicPr>
          <p:cNvPr id="8" name="Imagem 7" descr="Uma imagem com texto, captura de ecrã, ecrã&#10;&#10;Descrição gerada automaticamente">
            <a:extLst>
              <a:ext uri="{FF2B5EF4-FFF2-40B4-BE49-F238E27FC236}">
                <a16:creationId xmlns:a16="http://schemas.microsoft.com/office/drawing/2014/main" id="{EF29BD38-60FB-45F2-F5D3-0CE9F148E60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851" y="3688693"/>
            <a:ext cx="5727324" cy="1402746"/>
          </a:xfrm>
          <a:prstGeom prst="rect">
            <a:avLst/>
          </a:prstGeom>
        </p:spPr>
      </p:pic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4D1090EE-370D-6C3B-5DC1-826C72C0F7B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764379"/>
            <a:ext cx="4583908" cy="163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82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858678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2.2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Utilização do conceito de Sockets – envio de Mensagens-Exemplo 2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3BE218B-749A-4273-BE63-4B04D0615966}"/>
              </a:ext>
            </a:extLst>
          </p:cNvPr>
          <p:cNvSpPr txBox="1"/>
          <p:nvPr/>
        </p:nvSpPr>
        <p:spPr>
          <a:xfrm>
            <a:off x="326479" y="1447800"/>
            <a:ext cx="8305800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en-US" sz="1600" dirty="0">
                <a:latin typeface="Arial"/>
                <a:cs typeface="Arial"/>
              </a:rPr>
              <a:t>Nesta </a:t>
            </a:r>
            <a:r>
              <a:rPr lang="en-US" sz="1600" dirty="0" err="1">
                <a:latin typeface="Arial"/>
                <a:cs typeface="Arial"/>
              </a:rPr>
              <a:t>imagem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temos</a:t>
            </a:r>
            <a:r>
              <a:rPr lang="en-US" sz="1600" dirty="0">
                <a:latin typeface="Arial"/>
                <a:cs typeface="Arial"/>
              </a:rPr>
              <a:t> a pasta </a:t>
            </a:r>
            <a:r>
              <a:rPr lang="en-US" sz="1600" dirty="0" err="1">
                <a:latin typeface="Arial"/>
                <a:cs typeface="Arial"/>
              </a:rPr>
              <a:t>onde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foram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executados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códigos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em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linha</a:t>
            </a:r>
            <a:r>
              <a:rPr lang="en-US" sz="1600" dirty="0">
                <a:latin typeface="Arial"/>
                <a:cs typeface="Arial"/>
              </a:rPr>
              <a:t> de comandos do windows e </a:t>
            </a:r>
            <a:r>
              <a:rPr lang="en-US" sz="1600" dirty="0" err="1">
                <a:latin typeface="Arial"/>
                <a:cs typeface="Arial"/>
              </a:rPr>
              <a:t>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respetivos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ficheiros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usados</a:t>
            </a:r>
            <a:r>
              <a:rPr lang="en-US" sz="1600" dirty="0">
                <a:latin typeface="Arial"/>
                <a:cs typeface="Arial"/>
              </a:rPr>
              <a:t> para </a:t>
            </a:r>
            <a:r>
              <a:rPr lang="en-US" sz="1600" dirty="0" err="1">
                <a:latin typeface="Arial"/>
                <a:cs typeface="Arial"/>
              </a:rPr>
              <a:t>realizar</a:t>
            </a:r>
            <a:r>
              <a:rPr lang="en-US" sz="1600" dirty="0">
                <a:latin typeface="Arial"/>
                <a:cs typeface="Arial"/>
              </a:rPr>
              <a:t> o </a:t>
            </a:r>
            <a:r>
              <a:rPr lang="en-US" sz="1600" dirty="0" err="1">
                <a:latin typeface="Arial"/>
                <a:cs typeface="Arial"/>
              </a:rPr>
              <a:t>segundo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exemplo</a:t>
            </a:r>
            <a:r>
              <a:rPr lang="en-US" sz="1600" dirty="0">
                <a:latin typeface="Arial"/>
                <a:cs typeface="Arial"/>
              </a:rPr>
              <a:t> dos sockets com o </a:t>
            </a:r>
            <a:r>
              <a:rPr lang="en-US" sz="1600" dirty="0" err="1">
                <a:latin typeface="Arial"/>
                <a:cs typeface="Arial"/>
              </a:rPr>
              <a:t>objetivo</a:t>
            </a:r>
            <a:r>
              <a:rPr lang="en-US" sz="1600" dirty="0">
                <a:latin typeface="Arial"/>
                <a:cs typeface="Arial"/>
              </a:rPr>
              <a:t> de </a:t>
            </a:r>
            <a:r>
              <a:rPr lang="en-US" sz="1600" dirty="0" err="1">
                <a:latin typeface="Arial"/>
                <a:cs typeface="Arial"/>
              </a:rPr>
              <a:t>fazer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uma</a:t>
            </a:r>
            <a:r>
              <a:rPr lang="en-US" sz="1600" dirty="0">
                <a:latin typeface="Arial"/>
                <a:cs typeface="Arial"/>
              </a:rPr>
              <a:t> simples </a:t>
            </a:r>
            <a:r>
              <a:rPr lang="en-US" sz="1600" dirty="0" err="1">
                <a:latin typeface="Arial"/>
                <a:cs typeface="Arial"/>
              </a:rPr>
              <a:t>ligação</a:t>
            </a:r>
            <a:r>
              <a:rPr lang="en-US" sz="1600" dirty="0">
                <a:latin typeface="Arial"/>
                <a:cs typeface="Arial"/>
              </a:rPr>
              <a:t> entre um </a:t>
            </a:r>
            <a:r>
              <a:rPr lang="en-US" sz="1600" dirty="0" err="1">
                <a:latin typeface="Arial"/>
                <a:cs typeface="Arial"/>
              </a:rPr>
              <a:t>cliente</a:t>
            </a:r>
            <a:r>
              <a:rPr lang="en-US" sz="1600" dirty="0">
                <a:latin typeface="Arial"/>
                <a:cs typeface="Arial"/>
              </a:rPr>
              <a:t> e um </a:t>
            </a:r>
            <a:r>
              <a:rPr lang="en-US" sz="1600" dirty="0" err="1">
                <a:latin typeface="Arial"/>
                <a:cs typeface="Arial"/>
              </a:rPr>
              <a:t>servidor</a:t>
            </a:r>
            <a:r>
              <a:rPr lang="en-US" sz="1600" dirty="0">
                <a:latin typeface="Arial"/>
                <a:cs typeface="Arial"/>
              </a:rPr>
              <a:t>. O </a:t>
            </a:r>
            <a:r>
              <a:rPr lang="en-US" sz="1600" dirty="0" err="1">
                <a:latin typeface="Arial"/>
                <a:cs typeface="Arial"/>
              </a:rPr>
              <a:t>servidor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irá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apresentar</a:t>
            </a:r>
            <a:r>
              <a:rPr lang="en-US" sz="1600" dirty="0">
                <a:latin typeface="Arial"/>
                <a:cs typeface="Arial"/>
              </a:rPr>
              <a:t> a </a:t>
            </a:r>
            <a:r>
              <a:rPr lang="en-US" sz="1600" dirty="0" err="1">
                <a:latin typeface="Arial"/>
                <a:cs typeface="Arial"/>
              </a:rPr>
              <a:t>mensagem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enviada</a:t>
            </a:r>
            <a:r>
              <a:rPr lang="en-US" sz="1600" dirty="0">
                <a:latin typeface="Arial"/>
                <a:cs typeface="Arial"/>
              </a:rPr>
              <a:t> do </a:t>
            </a:r>
            <a:r>
              <a:rPr lang="en-US" sz="1600" dirty="0" err="1">
                <a:latin typeface="Arial"/>
                <a:cs typeface="Arial"/>
              </a:rPr>
              <a:t>cliente</a:t>
            </a:r>
            <a:r>
              <a:rPr lang="en-US" sz="1600" dirty="0">
                <a:latin typeface="Arial"/>
                <a:cs typeface="Arial"/>
              </a:rPr>
              <a:t>.</a:t>
            </a:r>
            <a:endParaRPr lang="pt-PT" sz="1600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F535E2C2-4A3E-4F57-8579-4CEE0050D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83" y="1219200"/>
            <a:ext cx="9014192" cy="266482"/>
          </a:xfrm>
          <a:prstGeom prst="rect">
            <a:avLst/>
          </a:prstGeom>
        </p:spPr>
      </p:pic>
      <p:sp>
        <p:nvSpPr>
          <p:cNvPr id="20" name="Text Box 10">
            <a:extLst>
              <a:ext uri="{FF2B5EF4-FFF2-40B4-BE49-F238E27FC236}">
                <a16:creationId xmlns:a16="http://schemas.microsoft.com/office/drawing/2014/main" id="{F891BBBB-A380-4E2F-80EC-649041E7C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075C4712-C803-4AC1-BFA5-9D62601FF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15</a:t>
            </a:fld>
            <a:r>
              <a:rPr lang="pt-PT" sz="1000" dirty="0"/>
              <a:t> -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AA1F7DB9-D03E-4C4F-BBDE-6E685A371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3" name="Subtítulo 2">
            <a:extLst>
              <a:ext uri="{FF2B5EF4-FFF2-40B4-BE49-F238E27FC236}">
                <a16:creationId xmlns:a16="http://schemas.microsoft.com/office/drawing/2014/main" id="{D7E71E75-F157-4CE3-B2CB-B22669AA711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CD9987DD-8D81-49B0-8643-29AC6BC035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7" name="Rectângulo 19">
            <a:extLst>
              <a:ext uri="{FF2B5EF4-FFF2-40B4-BE49-F238E27FC236}">
                <a16:creationId xmlns:a16="http://schemas.microsoft.com/office/drawing/2014/main" id="{22658C6A-D305-43E2-B156-8C9ED3D4DC38}"/>
              </a:ext>
            </a:extLst>
          </p:cNvPr>
          <p:cNvSpPr/>
          <p:nvPr/>
        </p:nvSpPr>
        <p:spPr>
          <a:xfrm>
            <a:off x="5677975" y="440853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B35D451F-9FFD-4463-AA97-E8651B7DE9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FD88A03-BD53-9831-600E-B515AD2D76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808" y="2762396"/>
            <a:ext cx="5658384" cy="348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52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784701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2.2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Utilização do conceito de Sockets – envio de Mensagens-Exemplo 2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3BE218B-749A-4273-BE63-4B04D0615966}"/>
              </a:ext>
            </a:extLst>
          </p:cNvPr>
          <p:cNvSpPr txBox="1"/>
          <p:nvPr/>
        </p:nvSpPr>
        <p:spPr>
          <a:xfrm>
            <a:off x="326479" y="1447800"/>
            <a:ext cx="8305800" cy="13542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en-US" sz="1600" dirty="0">
                <a:latin typeface="Arial"/>
                <a:cs typeface="Arial"/>
              </a:rPr>
              <a:t>Neste </a:t>
            </a:r>
            <a:r>
              <a:rPr lang="en-US" sz="1600" dirty="0" err="1">
                <a:latin typeface="Arial"/>
                <a:cs typeface="Arial"/>
              </a:rPr>
              <a:t>exemplo</a:t>
            </a:r>
            <a:r>
              <a:rPr lang="en-US" sz="1600" dirty="0">
                <a:latin typeface="Arial"/>
                <a:cs typeface="Arial"/>
              </a:rPr>
              <a:t> 2 </a:t>
            </a:r>
            <a:r>
              <a:rPr lang="en-US" sz="1600" dirty="0" err="1">
                <a:latin typeface="Arial"/>
                <a:cs typeface="Arial"/>
              </a:rPr>
              <a:t>procedeu</a:t>
            </a:r>
            <a:r>
              <a:rPr lang="en-US" sz="1600" dirty="0">
                <a:latin typeface="Arial"/>
                <a:cs typeface="Arial"/>
              </a:rPr>
              <a:t>-se de forma similar, </a:t>
            </a:r>
            <a:r>
              <a:rPr lang="en-US" sz="1600" dirty="0" err="1">
                <a:latin typeface="Arial"/>
                <a:cs typeface="Arial"/>
              </a:rPr>
              <a:t>sendo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assim</a:t>
            </a:r>
            <a:r>
              <a:rPr lang="en-US" sz="1600" dirty="0">
                <a:latin typeface="Arial"/>
                <a:cs typeface="Arial"/>
              </a:rPr>
              <a:t>, </a:t>
            </a:r>
            <a:r>
              <a:rPr lang="en-US" sz="1600" dirty="0" err="1">
                <a:latin typeface="Arial"/>
                <a:cs typeface="Arial"/>
              </a:rPr>
              <a:t>uma</a:t>
            </a:r>
            <a:r>
              <a:rPr lang="en-US" sz="1600" dirty="0">
                <a:latin typeface="Arial"/>
                <a:cs typeface="Arial"/>
              </a:rPr>
              <a:t> das </a:t>
            </a:r>
            <a:r>
              <a:rPr lang="en-US" sz="1600" dirty="0" err="1">
                <a:latin typeface="Arial"/>
                <a:cs typeface="Arial"/>
              </a:rPr>
              <a:t>janelas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funciona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como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servidor</a:t>
            </a:r>
            <a:r>
              <a:rPr lang="en-US" sz="1600" dirty="0">
                <a:latin typeface="Arial"/>
                <a:cs typeface="Arial"/>
              </a:rPr>
              <a:t> e </a:t>
            </a:r>
            <a:r>
              <a:rPr lang="en-US" sz="1600" dirty="0" err="1">
                <a:latin typeface="Arial"/>
                <a:cs typeface="Arial"/>
              </a:rPr>
              <a:t>outra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como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cliente</a:t>
            </a:r>
            <a:r>
              <a:rPr lang="en-US" sz="1600" dirty="0">
                <a:latin typeface="Arial"/>
                <a:cs typeface="Arial"/>
              </a:rPr>
              <a:t>, </a:t>
            </a:r>
            <a:r>
              <a:rPr lang="en-US" sz="1600" dirty="0" err="1">
                <a:latin typeface="Arial"/>
                <a:cs typeface="Arial"/>
              </a:rPr>
              <a:t>realizou</a:t>
            </a:r>
            <a:r>
              <a:rPr lang="en-US" sz="1600" dirty="0">
                <a:latin typeface="Arial"/>
                <a:cs typeface="Arial"/>
              </a:rPr>
              <a:t>-se o comando </a:t>
            </a:r>
            <a:r>
              <a:rPr lang="en-US" sz="1600" b="1" dirty="0">
                <a:latin typeface="Arial"/>
                <a:cs typeface="Arial"/>
              </a:rPr>
              <a:t>SET</a:t>
            </a:r>
            <a:r>
              <a:rPr lang="en-US" sz="1600" dirty="0">
                <a:latin typeface="Arial"/>
                <a:cs typeface="Arial"/>
              </a:rPr>
              <a:t> para </a:t>
            </a:r>
            <a:r>
              <a:rPr lang="en-US" sz="1600" dirty="0" err="1">
                <a:latin typeface="Arial"/>
                <a:cs typeface="Arial"/>
              </a:rPr>
              <a:t>definir</a:t>
            </a:r>
            <a:r>
              <a:rPr lang="en-US" sz="1600" dirty="0">
                <a:latin typeface="Arial"/>
                <a:cs typeface="Arial"/>
              </a:rPr>
              <a:t> a </a:t>
            </a:r>
            <a:r>
              <a:rPr lang="en-US" sz="1600" dirty="0" err="1">
                <a:latin typeface="Arial"/>
                <a:cs typeface="Arial"/>
              </a:rPr>
              <a:t>variável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PATH</a:t>
            </a:r>
            <a:r>
              <a:rPr lang="en-US" sz="1600" dirty="0">
                <a:latin typeface="Arial"/>
                <a:cs typeface="Arial"/>
              </a:rPr>
              <a:t> e </a:t>
            </a:r>
            <a:r>
              <a:rPr lang="en-US" sz="1600" b="1" dirty="0">
                <a:latin typeface="Arial"/>
                <a:cs typeface="Arial"/>
              </a:rPr>
              <a:t>CLASSPATH</a:t>
            </a:r>
            <a:r>
              <a:rPr lang="en-US" sz="1600" dirty="0">
                <a:latin typeface="Arial"/>
                <a:cs typeface="Arial"/>
              </a:rPr>
              <a:t> e </a:t>
            </a:r>
            <a:r>
              <a:rPr lang="en-US" sz="1600" dirty="0" err="1">
                <a:latin typeface="Arial"/>
                <a:cs typeface="Arial"/>
              </a:rPr>
              <a:t>seguidamente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compilou</a:t>
            </a:r>
            <a:r>
              <a:rPr lang="en-US" sz="1600" dirty="0">
                <a:latin typeface="Arial"/>
                <a:cs typeface="Arial"/>
              </a:rPr>
              <a:t>-se o </a:t>
            </a:r>
            <a:r>
              <a:rPr lang="en-US" sz="1600" dirty="0" err="1">
                <a:latin typeface="Arial"/>
                <a:cs typeface="Arial"/>
              </a:rPr>
              <a:t>ficheiro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através</a:t>
            </a:r>
            <a:r>
              <a:rPr lang="en-US" sz="1600" dirty="0">
                <a:latin typeface="Arial"/>
                <a:cs typeface="Arial"/>
              </a:rPr>
              <a:t> do comando </a:t>
            </a:r>
            <a:r>
              <a:rPr lang="en-US" sz="1600" b="1" dirty="0" err="1">
                <a:latin typeface="Arial"/>
                <a:cs typeface="Arial"/>
              </a:rPr>
              <a:t>javac</a:t>
            </a:r>
            <a:r>
              <a:rPr lang="en-US" sz="1600" dirty="0">
                <a:latin typeface="Arial"/>
                <a:cs typeface="Arial"/>
              </a:rPr>
              <a:t> e </a:t>
            </a:r>
            <a:r>
              <a:rPr lang="en-US" sz="1600" dirty="0" err="1">
                <a:latin typeface="Arial"/>
                <a:cs typeface="Arial"/>
              </a:rPr>
              <a:t>executamos</a:t>
            </a:r>
            <a:r>
              <a:rPr lang="en-US" sz="1600" dirty="0">
                <a:latin typeface="Arial"/>
                <a:cs typeface="Arial"/>
              </a:rPr>
              <a:t> o </a:t>
            </a:r>
            <a:r>
              <a:rPr lang="en-US" sz="1600" dirty="0" err="1">
                <a:latin typeface="Arial"/>
                <a:cs typeface="Arial"/>
              </a:rPr>
              <a:t>mesmo</a:t>
            </a:r>
            <a:r>
              <a:rPr lang="en-US" sz="1600" dirty="0">
                <a:latin typeface="Arial"/>
                <a:cs typeface="Arial"/>
              </a:rPr>
              <a:t> com o comando </a:t>
            </a:r>
            <a:r>
              <a:rPr lang="en-US" sz="1600" b="1" dirty="0">
                <a:latin typeface="Arial"/>
                <a:cs typeface="Arial"/>
              </a:rPr>
              <a:t>java</a:t>
            </a:r>
            <a:r>
              <a:rPr lang="en-US" sz="1600" dirty="0">
                <a:latin typeface="Arial"/>
                <a:cs typeface="Arial"/>
              </a:rPr>
              <a:t>. O </a:t>
            </a:r>
            <a:r>
              <a:rPr lang="en-US" sz="1600" dirty="0" err="1">
                <a:latin typeface="Arial"/>
                <a:cs typeface="Arial"/>
              </a:rPr>
              <a:t>resultado</a:t>
            </a:r>
            <a:r>
              <a:rPr lang="en-US" sz="1600" dirty="0">
                <a:latin typeface="Arial"/>
                <a:cs typeface="Arial"/>
              </a:rPr>
              <a:t> é </a:t>
            </a:r>
            <a:r>
              <a:rPr lang="en-US" sz="1600" dirty="0" err="1">
                <a:latin typeface="Arial"/>
                <a:cs typeface="Arial"/>
              </a:rPr>
              <a:t>uma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mensagem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apresentada</a:t>
            </a:r>
            <a:r>
              <a:rPr lang="en-US" sz="1600" dirty="0">
                <a:latin typeface="Arial"/>
                <a:cs typeface="Arial"/>
              </a:rPr>
              <a:t> no </a:t>
            </a:r>
            <a:r>
              <a:rPr lang="en-US" sz="1600" dirty="0" err="1">
                <a:latin typeface="Arial"/>
                <a:cs typeface="Arial"/>
              </a:rPr>
              <a:t>lado</a:t>
            </a:r>
            <a:r>
              <a:rPr lang="en-US" sz="1600" dirty="0">
                <a:latin typeface="Arial"/>
                <a:cs typeface="Arial"/>
              </a:rPr>
              <a:t> do </a:t>
            </a:r>
            <a:r>
              <a:rPr lang="en-US" sz="1600" dirty="0" err="1">
                <a:latin typeface="Arial"/>
                <a:cs typeface="Arial"/>
              </a:rPr>
              <a:t>servidor</a:t>
            </a:r>
            <a:r>
              <a:rPr lang="en-US" sz="1600" dirty="0">
                <a:latin typeface="Arial"/>
                <a:cs typeface="Arial"/>
              </a:rPr>
              <a:t>.</a:t>
            </a:r>
            <a:endParaRPr lang="pt-PT" sz="1600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F535E2C2-4A3E-4F57-8579-4CEE0050D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83" y="1243120"/>
            <a:ext cx="9014192" cy="266482"/>
          </a:xfrm>
          <a:prstGeom prst="rect">
            <a:avLst/>
          </a:prstGeom>
        </p:spPr>
      </p:pic>
      <p:sp>
        <p:nvSpPr>
          <p:cNvPr id="20" name="Text Box 10">
            <a:extLst>
              <a:ext uri="{FF2B5EF4-FFF2-40B4-BE49-F238E27FC236}">
                <a16:creationId xmlns:a16="http://schemas.microsoft.com/office/drawing/2014/main" id="{F891BBBB-A380-4E2F-80EC-649041E7C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075C4712-C803-4AC1-BFA5-9D62601FF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16</a:t>
            </a:fld>
            <a:r>
              <a:rPr lang="pt-PT" sz="1000" dirty="0"/>
              <a:t> -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AA1F7DB9-D03E-4C4F-BBDE-6E685A371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3" name="Subtítulo 2">
            <a:extLst>
              <a:ext uri="{FF2B5EF4-FFF2-40B4-BE49-F238E27FC236}">
                <a16:creationId xmlns:a16="http://schemas.microsoft.com/office/drawing/2014/main" id="{D7E71E75-F157-4CE3-B2CB-B22669AA711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CD9987DD-8D81-49B0-8643-29AC6BC035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7" name="Rectângulo 19">
            <a:extLst>
              <a:ext uri="{FF2B5EF4-FFF2-40B4-BE49-F238E27FC236}">
                <a16:creationId xmlns:a16="http://schemas.microsoft.com/office/drawing/2014/main" id="{22658C6A-D305-43E2-B156-8C9ED3D4DC38}"/>
              </a:ext>
            </a:extLst>
          </p:cNvPr>
          <p:cNvSpPr/>
          <p:nvPr/>
        </p:nvSpPr>
        <p:spPr>
          <a:xfrm>
            <a:off x="5677975" y="440853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B35D451F-9FFD-4463-AA97-E8651B7DE9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3A7BB81-BD84-1718-19C9-7CB7481A0E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12" y="2872950"/>
            <a:ext cx="6988776" cy="34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77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97" y="609600"/>
            <a:ext cx="880902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2.3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Utilização do conceito de Sockets – Execução de Cálculos no Servidor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- Exemplo 3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2" name="Rectângulo 19">
            <a:extLst>
              <a:ext uri="{FF2B5EF4-FFF2-40B4-BE49-F238E27FC236}">
                <a16:creationId xmlns:a16="http://schemas.microsoft.com/office/drawing/2014/main" id="{76DC759E-D989-43C6-A9FB-51F034D4FCA1}"/>
              </a:ext>
            </a:extLst>
          </p:cNvPr>
          <p:cNvSpPr/>
          <p:nvPr/>
        </p:nvSpPr>
        <p:spPr>
          <a:xfrm>
            <a:off x="460957" y="1632741"/>
            <a:ext cx="8218628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Nesta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imagem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temos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diretório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/pasta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onde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foram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executados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códigos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linha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 comandos do windows para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realizar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terceiro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dos sockets, deste modo,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efetuou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-se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ligação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entre 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cliente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 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servidor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No qual 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servidor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efetuar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operações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matemáticas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retornar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nome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dos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utilizadores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registados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 desconectar do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servidor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PT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PT" sz="14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72C32EF-6175-4ED6-9E8E-417B8FBD7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2" y="1346234"/>
            <a:ext cx="9014192" cy="266482"/>
          </a:xfrm>
          <a:prstGeom prst="rect">
            <a:avLst/>
          </a:prstGeom>
        </p:spPr>
      </p:pic>
      <p:sp>
        <p:nvSpPr>
          <p:cNvPr id="18" name="Text Box 10">
            <a:extLst>
              <a:ext uri="{FF2B5EF4-FFF2-40B4-BE49-F238E27FC236}">
                <a16:creationId xmlns:a16="http://schemas.microsoft.com/office/drawing/2014/main" id="{8CDF325E-3575-497F-8176-D70CF8855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6F28D202-E823-4FA6-A8E0-FE3D4E79F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17</a:t>
            </a:fld>
            <a:r>
              <a:rPr lang="pt-PT" sz="1000" dirty="0"/>
              <a:t> -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90E83F4D-9D25-493D-AA51-0C7AE49FD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E3126C78-B89A-4240-B6C9-F21CB751DE2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7AD41DE2-59DC-4917-844C-B14F426F8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3" name="Rectângulo 19">
            <a:extLst>
              <a:ext uri="{FF2B5EF4-FFF2-40B4-BE49-F238E27FC236}">
                <a16:creationId xmlns:a16="http://schemas.microsoft.com/office/drawing/2014/main" id="{3B098EA2-56EF-4D1B-A0DD-69D71E9C495E}"/>
              </a:ext>
            </a:extLst>
          </p:cNvPr>
          <p:cNvSpPr/>
          <p:nvPr/>
        </p:nvSpPr>
        <p:spPr>
          <a:xfrm>
            <a:off x="5610225" y="503565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EA2397-AC61-4A22-833F-DDAB5E3BEA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2B87CCB-970C-8452-4819-67F1600167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618" y="2952061"/>
            <a:ext cx="5435440" cy="334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42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97" y="673253"/>
            <a:ext cx="880902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2.3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Utilização do conceito de Sockets – Execução de Cálculos no Servidor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- Exemplo 3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2" name="Rectângulo 19">
            <a:extLst>
              <a:ext uri="{FF2B5EF4-FFF2-40B4-BE49-F238E27FC236}">
                <a16:creationId xmlns:a16="http://schemas.microsoft.com/office/drawing/2014/main" id="{76DC759E-D989-43C6-A9FB-51F034D4FCA1}"/>
              </a:ext>
            </a:extLst>
          </p:cNvPr>
          <p:cNvSpPr/>
          <p:nvPr/>
        </p:nvSpPr>
        <p:spPr>
          <a:xfrm>
            <a:off x="398250" y="1600200"/>
            <a:ext cx="85739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en-US" sz="1600" dirty="0">
                <a:latin typeface="Arial"/>
                <a:cs typeface="Arial"/>
              </a:rPr>
              <a:t>No </a:t>
            </a:r>
            <a:r>
              <a:rPr lang="en-US" sz="1600" dirty="0" err="1">
                <a:latin typeface="Arial"/>
                <a:cs typeface="Arial"/>
              </a:rPr>
              <a:t>exemplo</a:t>
            </a:r>
            <a:r>
              <a:rPr lang="en-US" sz="1600" dirty="0">
                <a:latin typeface="Arial"/>
                <a:cs typeface="Arial"/>
              </a:rPr>
              <a:t> 3 </a:t>
            </a:r>
            <a:r>
              <a:rPr lang="en-US" sz="1600" dirty="0" err="1">
                <a:latin typeface="Arial"/>
                <a:cs typeface="Arial"/>
              </a:rPr>
              <a:t>procedeu</a:t>
            </a:r>
            <a:r>
              <a:rPr lang="en-US" sz="1600" dirty="0">
                <a:latin typeface="Arial"/>
                <a:cs typeface="Arial"/>
              </a:rPr>
              <a:t>-se de forma similar, deste modo, </a:t>
            </a:r>
            <a:r>
              <a:rPr lang="en-US" sz="1600" dirty="0" err="1">
                <a:latin typeface="Arial"/>
                <a:cs typeface="Arial"/>
              </a:rPr>
              <a:t>uma</a:t>
            </a:r>
            <a:r>
              <a:rPr lang="en-US" sz="1600" dirty="0">
                <a:latin typeface="Arial"/>
                <a:cs typeface="Arial"/>
              </a:rPr>
              <a:t> das </a:t>
            </a:r>
            <a:r>
              <a:rPr lang="en-US" sz="1600" dirty="0" err="1">
                <a:latin typeface="Arial"/>
                <a:cs typeface="Arial"/>
              </a:rPr>
              <a:t>janelas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funciona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como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servidor</a:t>
            </a:r>
            <a:r>
              <a:rPr lang="en-US" sz="1600" dirty="0">
                <a:latin typeface="Arial"/>
                <a:cs typeface="Arial"/>
              </a:rPr>
              <a:t> e </a:t>
            </a:r>
            <a:r>
              <a:rPr lang="en-US" sz="1600" dirty="0" err="1">
                <a:latin typeface="Arial"/>
                <a:cs typeface="Arial"/>
              </a:rPr>
              <a:t>outra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como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cliente</a:t>
            </a:r>
            <a:r>
              <a:rPr lang="en-US" sz="1600" dirty="0">
                <a:latin typeface="Arial"/>
                <a:cs typeface="Arial"/>
              </a:rPr>
              <a:t>, </a:t>
            </a:r>
            <a:r>
              <a:rPr lang="en-US" sz="1600" dirty="0" err="1">
                <a:latin typeface="Arial"/>
                <a:cs typeface="Arial"/>
              </a:rPr>
              <a:t>realizou</a:t>
            </a:r>
            <a:r>
              <a:rPr lang="en-US" sz="1600" dirty="0">
                <a:latin typeface="Arial"/>
                <a:cs typeface="Arial"/>
              </a:rPr>
              <a:t>-se as </a:t>
            </a:r>
            <a:r>
              <a:rPr lang="en-US" sz="1600" dirty="0" err="1">
                <a:latin typeface="Arial"/>
                <a:cs typeface="Arial"/>
              </a:rPr>
              <a:t>seguintes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operações</a:t>
            </a:r>
            <a:r>
              <a:rPr lang="en-US" sz="1600" dirty="0">
                <a:latin typeface="Arial"/>
                <a:cs typeface="Arial"/>
              </a:rPr>
              <a:t>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72C32EF-6175-4ED6-9E8E-417B8FBD7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2" y="1371600"/>
            <a:ext cx="9014192" cy="266482"/>
          </a:xfrm>
          <a:prstGeom prst="rect">
            <a:avLst/>
          </a:prstGeom>
        </p:spPr>
      </p:pic>
      <p:sp>
        <p:nvSpPr>
          <p:cNvPr id="18" name="Text Box 10">
            <a:extLst>
              <a:ext uri="{FF2B5EF4-FFF2-40B4-BE49-F238E27FC236}">
                <a16:creationId xmlns:a16="http://schemas.microsoft.com/office/drawing/2014/main" id="{8CDF325E-3575-497F-8176-D70CF8855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6F28D202-E823-4FA6-A8E0-FE3D4E79F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18</a:t>
            </a:fld>
            <a:r>
              <a:rPr lang="pt-PT" sz="1000" dirty="0"/>
              <a:t> -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90E83F4D-9D25-493D-AA51-0C7AE49FD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E3126C78-B89A-4240-B6C9-F21CB751DE2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7AD41DE2-59DC-4917-844C-B14F426F8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3" name="Rectângulo 19">
            <a:extLst>
              <a:ext uri="{FF2B5EF4-FFF2-40B4-BE49-F238E27FC236}">
                <a16:creationId xmlns:a16="http://schemas.microsoft.com/office/drawing/2014/main" id="{3B098EA2-56EF-4D1B-A0DD-69D71E9C495E}"/>
              </a:ext>
            </a:extLst>
          </p:cNvPr>
          <p:cNvSpPr/>
          <p:nvPr/>
        </p:nvSpPr>
        <p:spPr>
          <a:xfrm>
            <a:off x="5489575" y="515846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EA2397-AC61-4A22-833F-DDAB5E3BEA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AE5F745-01A4-5F35-E942-9AD807BDF25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33" y="2389279"/>
            <a:ext cx="7314534" cy="377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79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97" y="673253"/>
            <a:ext cx="880902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2.3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Utilização do conceito de Sockets – Execução de Cálculos no Servidor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- Exemplo 3 - continuação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2" name="Rectângulo 19">
            <a:extLst>
              <a:ext uri="{FF2B5EF4-FFF2-40B4-BE49-F238E27FC236}">
                <a16:creationId xmlns:a16="http://schemas.microsoft.com/office/drawing/2014/main" id="{76DC759E-D989-43C6-A9FB-51F034D4FCA1}"/>
              </a:ext>
            </a:extLst>
          </p:cNvPr>
          <p:cNvSpPr/>
          <p:nvPr/>
        </p:nvSpPr>
        <p:spPr>
          <a:xfrm>
            <a:off x="398250" y="1600200"/>
            <a:ext cx="85739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en-US" sz="1600" dirty="0" err="1">
                <a:latin typeface="Arial"/>
                <a:cs typeface="Arial"/>
              </a:rPr>
              <a:t>Realizou</a:t>
            </a:r>
            <a:r>
              <a:rPr lang="en-US" sz="1600" dirty="0">
                <a:latin typeface="Arial"/>
                <a:cs typeface="Arial"/>
              </a:rPr>
              <a:t>-se </a:t>
            </a:r>
            <a:r>
              <a:rPr lang="en-US" sz="1600" dirty="0" err="1">
                <a:latin typeface="Arial"/>
                <a:cs typeface="Arial"/>
              </a:rPr>
              <a:t>operações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matemáticas</a:t>
            </a:r>
            <a:r>
              <a:rPr lang="en-US" sz="1600" dirty="0">
                <a:latin typeface="Arial"/>
                <a:cs typeface="Arial"/>
              </a:rPr>
              <a:t> e </a:t>
            </a:r>
            <a:r>
              <a:rPr lang="en-US" sz="1600" dirty="0" err="1">
                <a:latin typeface="Arial"/>
                <a:cs typeface="Arial"/>
              </a:rPr>
              <a:t>foi-nos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retornado</a:t>
            </a:r>
            <a:r>
              <a:rPr lang="en-US" sz="1600" dirty="0">
                <a:latin typeface="Arial"/>
                <a:cs typeface="Arial"/>
              </a:rPr>
              <a:t> o </a:t>
            </a:r>
            <a:r>
              <a:rPr lang="en-US" sz="1600" dirty="0" err="1">
                <a:latin typeface="Arial"/>
                <a:cs typeface="Arial"/>
              </a:rPr>
              <a:t>nome</a:t>
            </a:r>
            <a:r>
              <a:rPr lang="en-US" sz="1600" dirty="0">
                <a:latin typeface="Arial"/>
                <a:cs typeface="Arial"/>
              </a:rPr>
              <a:t> de </a:t>
            </a:r>
            <a:r>
              <a:rPr lang="en-US" sz="1600" dirty="0" err="1">
                <a:latin typeface="Arial"/>
                <a:cs typeface="Arial"/>
              </a:rPr>
              <a:t>utilizador</a:t>
            </a:r>
            <a:r>
              <a:rPr lang="en-US" sz="1600" dirty="0">
                <a:latin typeface="Arial"/>
                <a:cs typeface="Arial"/>
              </a:rPr>
              <a:t>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72C32EF-6175-4ED6-9E8E-417B8FBD7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2" y="1371600"/>
            <a:ext cx="9014192" cy="266482"/>
          </a:xfrm>
          <a:prstGeom prst="rect">
            <a:avLst/>
          </a:prstGeom>
        </p:spPr>
      </p:pic>
      <p:sp>
        <p:nvSpPr>
          <p:cNvPr id="18" name="Text Box 10">
            <a:extLst>
              <a:ext uri="{FF2B5EF4-FFF2-40B4-BE49-F238E27FC236}">
                <a16:creationId xmlns:a16="http://schemas.microsoft.com/office/drawing/2014/main" id="{8CDF325E-3575-497F-8176-D70CF8855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6F28D202-E823-4FA6-A8E0-FE3D4E79F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19</a:t>
            </a:fld>
            <a:r>
              <a:rPr lang="pt-PT" sz="1000" dirty="0"/>
              <a:t> -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90E83F4D-9D25-493D-AA51-0C7AE49FD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E3126C78-B89A-4240-B6C9-F21CB751DE2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7AD41DE2-59DC-4917-844C-B14F426F8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3" name="Rectângulo 19">
            <a:extLst>
              <a:ext uri="{FF2B5EF4-FFF2-40B4-BE49-F238E27FC236}">
                <a16:creationId xmlns:a16="http://schemas.microsoft.com/office/drawing/2014/main" id="{3B098EA2-56EF-4D1B-A0DD-69D71E9C495E}"/>
              </a:ext>
            </a:extLst>
          </p:cNvPr>
          <p:cNvSpPr/>
          <p:nvPr/>
        </p:nvSpPr>
        <p:spPr>
          <a:xfrm>
            <a:off x="5489575" y="515846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EA2397-AC61-4A22-833F-DDAB5E3BEA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6FD72D4-F615-6376-0A80-6785B90014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18" y="2161417"/>
            <a:ext cx="7818563" cy="385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41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Sumário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5101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pt-PT" sz="1300" dirty="0">
                <a:latin typeface="Arial" pitchFamily="34" charset="0"/>
                <a:cs typeface="Arial" pitchFamily="34" charset="0"/>
              </a:rPr>
              <a:t>0. </a:t>
            </a:r>
            <a:r>
              <a:rPr lang="pt-PT" sz="1300" dirty="0" err="1">
                <a:latin typeface="Arial" pitchFamily="34" charset="0"/>
                <a:cs typeface="Arial" pitchFamily="34" charset="0"/>
              </a:rPr>
              <a:t>Introdu</a:t>
            </a:r>
            <a:r>
              <a:rPr lang="pt-BR" sz="1300" dirty="0" err="1">
                <a:latin typeface="Arial" pitchFamily="34" charset="0"/>
                <a:cs typeface="Arial" pitchFamily="34" charset="0"/>
              </a:rPr>
              <a:t>ção</a:t>
            </a:r>
            <a:r>
              <a:rPr lang="pt-PT" sz="1300" dirty="0">
                <a:latin typeface="Arial" pitchFamily="34" charset="0"/>
                <a:cs typeface="Arial" pitchFamily="34" charset="0"/>
              </a:rPr>
              <a:t> e </a:t>
            </a:r>
            <a:r>
              <a:rPr lang="pt-PT" sz="1300" dirty="0" err="1">
                <a:latin typeface="Arial" pitchFamily="34" charset="0"/>
                <a:cs typeface="Arial" pitchFamily="34" charset="0"/>
              </a:rPr>
              <a:t>Objectivos</a:t>
            </a:r>
            <a:endParaRPr lang="pt-PT" sz="1300" dirty="0">
              <a:latin typeface="Arial" pitchFamily="34" charset="0"/>
              <a:cs typeface="Arial" pitchFamily="34" charset="0"/>
            </a:endParaRPr>
          </a:p>
          <a:p>
            <a:r>
              <a:rPr lang="pt-PT" sz="1300" dirty="0">
                <a:latin typeface="Arial" pitchFamily="34" charset="0"/>
                <a:cs typeface="Arial" pitchFamily="34" charset="0"/>
              </a:rPr>
              <a:t>1. Manipulação de ficheiros usando a linguagem JAVA</a:t>
            </a:r>
          </a:p>
          <a:p>
            <a:r>
              <a:rPr lang="en-US" sz="1300" dirty="0">
                <a:latin typeface="Arial" pitchFamily="34" charset="0"/>
                <a:cs typeface="Arial" pitchFamily="34" charset="0"/>
              </a:rPr>
              <a:t>	1.1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Verificar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se </a:t>
            </a:r>
            <a:r>
              <a:rPr lang="pt-PT" sz="1300" dirty="0">
                <a:latin typeface="Arial" pitchFamily="34" charset="0"/>
                <a:cs typeface="Arial" pitchFamily="34" charset="0"/>
              </a:rPr>
              <a:t>um ficheiro ou </a:t>
            </a:r>
            <a:r>
              <a:rPr lang="pt-PT" sz="1300" dirty="0" err="1">
                <a:latin typeface="Arial" pitchFamily="34" charset="0"/>
                <a:cs typeface="Arial" pitchFamily="34" charset="0"/>
              </a:rPr>
              <a:t>directoria</a:t>
            </a:r>
            <a:r>
              <a:rPr lang="pt-PT" sz="1300" dirty="0">
                <a:latin typeface="Arial" pitchFamily="34" charset="0"/>
                <a:cs typeface="Arial" pitchFamily="34" charset="0"/>
              </a:rPr>
              <a:t> existe</a:t>
            </a:r>
          </a:p>
          <a:p>
            <a:r>
              <a:rPr lang="en-US" sz="1300" dirty="0">
                <a:latin typeface="Arial" pitchFamily="34" charset="0"/>
                <a:cs typeface="Arial" pitchFamily="34" charset="0"/>
              </a:rPr>
              <a:t>	1.2 </a:t>
            </a:r>
            <a:r>
              <a:rPr lang="pt-PT" sz="1300" dirty="0">
                <a:latin typeface="Arial" pitchFamily="34" charset="0"/>
                <a:cs typeface="Arial" pitchFamily="34" charset="0"/>
              </a:rPr>
              <a:t>Criar um ficheiro</a:t>
            </a:r>
          </a:p>
          <a:p>
            <a:r>
              <a:rPr lang="pt-PT" sz="1300" dirty="0">
                <a:latin typeface="Arial" pitchFamily="34" charset="0"/>
                <a:cs typeface="Arial" pitchFamily="34" charset="0"/>
              </a:rPr>
              <a:t>	1.3 Obter o tamanho de um ficheiro</a:t>
            </a:r>
          </a:p>
          <a:p>
            <a:r>
              <a:rPr lang="pt-PT" sz="1300" dirty="0">
                <a:latin typeface="Arial" pitchFamily="34" charset="0"/>
                <a:cs typeface="Arial" pitchFamily="34" charset="0"/>
              </a:rPr>
              <a:t>	1.4 Remover um ficheiro</a:t>
            </a:r>
          </a:p>
          <a:p>
            <a:r>
              <a:rPr lang="pt-PT" sz="1300" dirty="0">
                <a:latin typeface="Arial" pitchFamily="34" charset="0"/>
                <a:cs typeface="Arial" pitchFamily="34" charset="0"/>
              </a:rPr>
              <a:t>	1.5 Renomear um ficheiro ou </a:t>
            </a:r>
            <a:r>
              <a:rPr lang="pt-PT" sz="1300" dirty="0" err="1">
                <a:latin typeface="Arial" pitchFamily="34" charset="0"/>
                <a:cs typeface="Arial" pitchFamily="34" charset="0"/>
              </a:rPr>
              <a:t>directoria</a:t>
            </a:r>
            <a:endParaRPr lang="pt-PT" sz="1300" dirty="0">
              <a:latin typeface="Arial" pitchFamily="34" charset="0"/>
              <a:cs typeface="Arial" pitchFamily="34" charset="0"/>
            </a:endParaRPr>
          </a:p>
          <a:p>
            <a:r>
              <a:rPr lang="en-US" sz="1300" dirty="0">
                <a:latin typeface="Arial" pitchFamily="34" charset="0"/>
                <a:cs typeface="Arial" pitchFamily="34" charset="0"/>
              </a:rPr>
              <a:t>	1.6 </a:t>
            </a:r>
            <a:r>
              <a:rPr lang="pt-PT" sz="1300" dirty="0">
                <a:latin typeface="Arial" pitchFamily="34" charset="0"/>
                <a:cs typeface="Arial" pitchFamily="34" charset="0"/>
              </a:rPr>
              <a:t>Mover um ficheiro ou </a:t>
            </a:r>
            <a:r>
              <a:rPr lang="pt-PT" sz="1300" dirty="0" err="1">
                <a:latin typeface="Arial" pitchFamily="34" charset="0"/>
                <a:cs typeface="Arial" pitchFamily="34" charset="0"/>
              </a:rPr>
              <a:t>directoria</a:t>
            </a:r>
            <a:r>
              <a:rPr lang="pt-PT" sz="1300" dirty="0">
                <a:latin typeface="Arial" pitchFamily="34" charset="0"/>
                <a:cs typeface="Arial" pitchFamily="34" charset="0"/>
              </a:rPr>
              <a:t> para outra </a:t>
            </a:r>
            <a:r>
              <a:rPr lang="pt-PT" sz="1300" dirty="0" err="1">
                <a:latin typeface="Arial" pitchFamily="34" charset="0"/>
                <a:cs typeface="Arial" pitchFamily="34" charset="0"/>
              </a:rPr>
              <a:t>directoria</a:t>
            </a:r>
            <a:endParaRPr lang="en-US" sz="1300" dirty="0">
              <a:latin typeface="Arial" pitchFamily="34" charset="0"/>
              <a:cs typeface="Arial" pitchFamily="34" charset="0"/>
            </a:endParaRPr>
          </a:p>
          <a:p>
            <a:r>
              <a:rPr lang="en-US" sz="1300" dirty="0">
                <a:latin typeface="Arial" pitchFamily="34" charset="0"/>
                <a:cs typeface="Arial" pitchFamily="34" charset="0"/>
              </a:rPr>
              <a:t>	1.7 </a:t>
            </a:r>
            <a:r>
              <a:rPr lang="pt-PT" sz="1300" dirty="0">
                <a:latin typeface="Arial" pitchFamily="34" charset="0"/>
                <a:cs typeface="Arial" pitchFamily="34" charset="0"/>
              </a:rPr>
              <a:t>Obter a data de modificação de um ficheiro ou </a:t>
            </a:r>
            <a:r>
              <a:rPr lang="pt-PT" sz="1300" dirty="0" err="1">
                <a:latin typeface="Arial" pitchFamily="34" charset="0"/>
                <a:cs typeface="Arial" pitchFamily="34" charset="0"/>
              </a:rPr>
              <a:t>directoria</a:t>
            </a:r>
            <a:endParaRPr lang="en-US" sz="1300" dirty="0">
              <a:latin typeface="Arial" pitchFamily="34" charset="0"/>
              <a:cs typeface="Arial" pitchFamily="34" charset="0"/>
            </a:endParaRPr>
          </a:p>
          <a:p>
            <a:r>
              <a:rPr lang="en-US" sz="1300" dirty="0">
                <a:latin typeface="Arial" pitchFamily="34" charset="0"/>
                <a:cs typeface="Arial" pitchFamily="34" charset="0"/>
              </a:rPr>
              <a:t>2. </a:t>
            </a:r>
            <a:r>
              <a:rPr lang="pt-PT" sz="13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pt-PT" sz="13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utorial sobre SOCKETS em Java </a:t>
            </a:r>
          </a:p>
          <a:p>
            <a:r>
              <a:rPr lang="pt-PT" sz="1300" dirty="0">
                <a:latin typeface="Arial" panose="020B0604020202020204" pitchFamily="34" charset="0"/>
                <a:cs typeface="Arial" panose="020B0604020202020204" pitchFamily="34" charset="0"/>
              </a:rPr>
              <a:t>	2.1 Exemplo 1 - Utilização do conceito de Sockets usando a linguagem de programação JAVA </a:t>
            </a:r>
            <a:endParaRPr lang="en-US" sz="1300" dirty="0">
              <a:latin typeface="Arial" pitchFamily="34" charset="0"/>
              <a:cs typeface="Arial" pitchFamily="34" charset="0"/>
            </a:endParaRPr>
          </a:p>
          <a:p>
            <a:r>
              <a:rPr lang="en-US" sz="1300" dirty="0">
                <a:latin typeface="Arial" pitchFamily="34" charset="0"/>
                <a:cs typeface="Arial" pitchFamily="34" charset="0"/>
              </a:rPr>
              <a:t>	2.1 Exemplo 2 - </a:t>
            </a:r>
            <a:r>
              <a:rPr lang="pt-PT" sz="1300" dirty="0">
                <a:latin typeface="Arial" pitchFamily="34" charset="0"/>
                <a:cs typeface="Arial" pitchFamily="34" charset="0"/>
              </a:rPr>
              <a:t>Utilização do conceito de Sockets – envio de Mensagens</a:t>
            </a:r>
          </a:p>
          <a:p>
            <a:r>
              <a:rPr lang="pt-PT" sz="1300" dirty="0">
                <a:latin typeface="Arial" pitchFamily="34" charset="0"/>
                <a:cs typeface="Arial" pitchFamily="34" charset="0"/>
              </a:rPr>
              <a:t>	2.3 Exemplo 3 - </a:t>
            </a:r>
            <a:r>
              <a:rPr lang="pt-BR" sz="1300" dirty="0">
                <a:latin typeface="Arial" pitchFamily="34" charset="0"/>
                <a:cs typeface="Arial" pitchFamily="34" charset="0"/>
              </a:rPr>
              <a:t>Utilização do conceito de Sockets – Execução de Cálculos no Servidor</a:t>
            </a:r>
            <a:endParaRPr lang="en-US" sz="1300" dirty="0">
              <a:latin typeface="Arial" pitchFamily="34" charset="0"/>
              <a:cs typeface="Arial" pitchFamily="34" charset="0"/>
            </a:endParaRPr>
          </a:p>
          <a:p>
            <a:r>
              <a:rPr lang="en-US" sz="1300" dirty="0">
                <a:latin typeface="Arial" pitchFamily="34" charset="0"/>
                <a:cs typeface="Arial" pitchFamily="34" charset="0"/>
              </a:rPr>
              <a:t>3. </a:t>
            </a:r>
            <a:r>
              <a:rPr lang="pt-BR" sz="1300" dirty="0">
                <a:latin typeface="Arial" pitchFamily="34" charset="0"/>
                <a:cs typeface="Arial" pitchFamily="34" charset="0"/>
              </a:rPr>
              <a:t>Utilização do conceito de RPC usando a linguagem de programação JAVA</a:t>
            </a:r>
            <a:endParaRPr lang="en-US" sz="1300" dirty="0">
              <a:latin typeface="Arial" pitchFamily="34" charset="0"/>
              <a:cs typeface="Arial" pitchFamily="34" charset="0"/>
            </a:endParaRPr>
          </a:p>
          <a:p>
            <a:r>
              <a:rPr lang="en-US" sz="1300" dirty="0">
                <a:latin typeface="Arial" pitchFamily="34" charset="0"/>
                <a:cs typeface="Arial" pitchFamily="34" charset="0"/>
              </a:rPr>
              <a:t>	</a:t>
            </a:r>
            <a:r>
              <a:rPr lang="en-GB" sz="13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GB" sz="1300" dirty="0">
                <a:latin typeface="Arial" pitchFamily="34" charset="0"/>
                <a:cs typeface="Arial" pitchFamily="34" charset="0"/>
              </a:rPr>
              <a:t>3.1 </a:t>
            </a:r>
            <a:r>
              <a:rPr lang="pt-BR" sz="1300" dirty="0">
                <a:latin typeface="Arial" pitchFamily="34" charset="0"/>
                <a:cs typeface="Arial" pitchFamily="34" charset="0"/>
              </a:rPr>
              <a:t>Execução do exemplo de envio de mensagens</a:t>
            </a:r>
          </a:p>
          <a:p>
            <a:r>
              <a:rPr lang="pt-BR" sz="1300" dirty="0">
                <a:latin typeface="Arial" pitchFamily="34" charset="0"/>
                <a:cs typeface="Arial" pitchFamily="34" charset="0"/>
              </a:rPr>
              <a:t>	3.2 Exemplo </a:t>
            </a:r>
            <a:r>
              <a:rPr lang="pt-BR" sz="1300" dirty="0" err="1">
                <a:latin typeface="Arial" pitchFamily="34" charset="0"/>
                <a:cs typeface="Arial" pitchFamily="34" charset="0"/>
              </a:rPr>
              <a:t>echo</a:t>
            </a:r>
            <a:endParaRPr lang="pt-BR" sz="1300" dirty="0">
              <a:latin typeface="Arial" pitchFamily="34" charset="0"/>
              <a:cs typeface="Arial" pitchFamily="34" charset="0"/>
            </a:endParaRPr>
          </a:p>
          <a:p>
            <a:r>
              <a:rPr lang="en-US" sz="1300" dirty="0">
                <a:latin typeface="Arial" pitchFamily="34" charset="0"/>
                <a:cs typeface="Arial" pitchFamily="34" charset="0"/>
              </a:rPr>
              <a:t>	3.3 </a:t>
            </a:r>
            <a:r>
              <a:rPr lang="pt-BR" sz="1300" dirty="0">
                <a:latin typeface="Arial" pitchFamily="34" charset="0"/>
                <a:cs typeface="Arial" pitchFamily="34" charset="0"/>
              </a:rPr>
              <a:t>Colocar um Ficheiro</a:t>
            </a:r>
            <a:endParaRPr lang="en-US" sz="1300" dirty="0">
              <a:latin typeface="Arial" pitchFamily="34" charset="0"/>
              <a:cs typeface="Arial" pitchFamily="34" charset="0"/>
            </a:endParaRPr>
          </a:p>
          <a:p>
            <a:r>
              <a:rPr lang="en-US" sz="1300" dirty="0">
                <a:latin typeface="Arial" pitchFamily="34" charset="0"/>
                <a:cs typeface="Arial" pitchFamily="34" charset="0"/>
              </a:rPr>
              <a:t>4. Tutorial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sobre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RMI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em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java</a:t>
            </a:r>
          </a:p>
          <a:p>
            <a:r>
              <a:rPr lang="en-GB" sz="1300" dirty="0">
                <a:latin typeface="Arial" pitchFamily="34" charset="0"/>
                <a:cs typeface="Arial" pitchFamily="34" charset="0"/>
              </a:rPr>
              <a:t>	4.1 </a:t>
            </a:r>
            <a:r>
              <a:rPr lang="pt-BR" sz="1300" dirty="0">
                <a:latin typeface="Arial" pitchFamily="34" charset="0"/>
                <a:cs typeface="Arial" pitchFamily="34" charset="0"/>
              </a:rPr>
              <a:t>Exercício 1</a:t>
            </a:r>
          </a:p>
          <a:p>
            <a:r>
              <a:rPr lang="en-GB" sz="1300" dirty="0">
                <a:latin typeface="Arial" pitchFamily="34" charset="0"/>
                <a:cs typeface="Arial" pitchFamily="34" charset="0"/>
              </a:rPr>
              <a:t>	4.2 </a:t>
            </a:r>
            <a:r>
              <a:rPr lang="pt-BR" sz="1300" dirty="0">
                <a:latin typeface="Arial" pitchFamily="34" charset="0"/>
                <a:cs typeface="Arial" pitchFamily="34" charset="0"/>
              </a:rPr>
              <a:t>Exercício 2</a:t>
            </a:r>
          </a:p>
          <a:p>
            <a:r>
              <a:rPr lang="en-GB" sz="1300" dirty="0">
                <a:latin typeface="Arial" pitchFamily="34" charset="0"/>
                <a:cs typeface="Arial" pitchFamily="34" charset="0"/>
              </a:rPr>
              <a:t>	4.3 </a:t>
            </a:r>
            <a:r>
              <a:rPr lang="pt-BR" sz="1300" dirty="0">
                <a:latin typeface="Arial" pitchFamily="34" charset="0"/>
                <a:cs typeface="Arial" pitchFamily="34" charset="0"/>
              </a:rPr>
              <a:t>Exercício 3</a:t>
            </a:r>
            <a:endParaRPr lang="en-US" sz="1300" dirty="0">
              <a:latin typeface="Arial" pitchFamily="34" charset="0"/>
              <a:cs typeface="Arial" pitchFamily="34" charset="0"/>
            </a:endParaRPr>
          </a:p>
          <a:p>
            <a:r>
              <a:rPr lang="en-US" sz="1300" dirty="0">
                <a:latin typeface="Arial" pitchFamily="34" charset="0"/>
                <a:cs typeface="Arial" pitchFamily="34" charset="0"/>
              </a:rPr>
              <a:t>5.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Conclus</a:t>
            </a:r>
            <a:r>
              <a:rPr lang="pt-BR" sz="1300" dirty="0" err="1">
                <a:latin typeface="Arial" pitchFamily="34" charset="0"/>
                <a:cs typeface="Arial" pitchFamily="34" charset="0"/>
              </a:rPr>
              <a:t>ão</a:t>
            </a:r>
            <a:r>
              <a:rPr lang="pt-BR" sz="1300" dirty="0">
                <a:latin typeface="Arial" pitchFamily="34" charset="0"/>
                <a:cs typeface="Arial" pitchFamily="34" charset="0"/>
              </a:rPr>
              <a:t> </a:t>
            </a:r>
            <a:endParaRPr lang="en-US" sz="1300" dirty="0">
              <a:latin typeface="Arial" pitchFamily="34" charset="0"/>
              <a:cs typeface="Arial" pitchFamily="34" charset="0"/>
            </a:endParaRPr>
          </a:p>
          <a:p>
            <a:r>
              <a:rPr lang="en-US" sz="1300" dirty="0">
                <a:latin typeface="Arial" pitchFamily="34" charset="0"/>
                <a:cs typeface="Arial" pitchFamily="34" charset="0"/>
              </a:rPr>
              <a:t>6.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Bibliografia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e </a:t>
            </a:r>
            <a:r>
              <a:rPr lang="en-US" sz="1300" dirty="0" err="1">
                <a:latin typeface="Arial" pitchFamily="34" charset="0"/>
                <a:cs typeface="Arial" pitchFamily="34" charset="0"/>
              </a:rPr>
              <a:t>Referências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 Web</a:t>
            </a:r>
            <a:endParaRPr kumimoji="0" lang="pt-PT" sz="13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97" y="673253"/>
            <a:ext cx="880902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2.3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Utilização do conceito de Sockets – Execução de Cálculos no Servidor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- Exemplo 3 - continuação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2" name="Rectângulo 19">
            <a:extLst>
              <a:ext uri="{FF2B5EF4-FFF2-40B4-BE49-F238E27FC236}">
                <a16:creationId xmlns:a16="http://schemas.microsoft.com/office/drawing/2014/main" id="{76DC759E-D989-43C6-A9FB-51F034D4FCA1}"/>
              </a:ext>
            </a:extLst>
          </p:cNvPr>
          <p:cNvSpPr/>
          <p:nvPr/>
        </p:nvSpPr>
        <p:spPr>
          <a:xfrm>
            <a:off x="398250" y="1679016"/>
            <a:ext cx="85739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en-US" sz="1600" dirty="0">
                <a:latin typeface="Arial"/>
                <a:cs typeface="Arial"/>
              </a:rPr>
              <a:t>Por ultimo </a:t>
            </a:r>
            <a:r>
              <a:rPr lang="en-US" sz="1600" dirty="0" err="1">
                <a:latin typeface="Arial"/>
                <a:cs typeface="Arial"/>
              </a:rPr>
              <a:t>realizou</a:t>
            </a:r>
            <a:r>
              <a:rPr lang="en-US" sz="1600" dirty="0">
                <a:latin typeface="Arial"/>
                <a:cs typeface="Arial"/>
              </a:rPr>
              <a:t>-se a </a:t>
            </a:r>
            <a:r>
              <a:rPr lang="en-US" sz="1600" dirty="0" err="1">
                <a:latin typeface="Arial"/>
                <a:cs typeface="Arial"/>
              </a:rPr>
              <a:t>desconexão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ao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servidor</a:t>
            </a:r>
            <a:r>
              <a:rPr lang="en-US" sz="1600" dirty="0">
                <a:latin typeface="Arial"/>
                <a:cs typeface="Arial"/>
              </a:rPr>
              <a:t>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72C32EF-6175-4ED6-9E8E-417B8FBD7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2" y="1409887"/>
            <a:ext cx="9014192" cy="266482"/>
          </a:xfrm>
          <a:prstGeom prst="rect">
            <a:avLst/>
          </a:prstGeom>
        </p:spPr>
      </p:pic>
      <p:sp>
        <p:nvSpPr>
          <p:cNvPr id="18" name="Text Box 10">
            <a:extLst>
              <a:ext uri="{FF2B5EF4-FFF2-40B4-BE49-F238E27FC236}">
                <a16:creationId xmlns:a16="http://schemas.microsoft.com/office/drawing/2014/main" id="{8CDF325E-3575-497F-8176-D70CF8855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6F28D202-E823-4FA6-A8E0-FE3D4E79F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20</a:t>
            </a:fld>
            <a:r>
              <a:rPr lang="pt-PT" sz="1000" dirty="0"/>
              <a:t> -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90E83F4D-9D25-493D-AA51-0C7AE49FD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E3126C78-B89A-4240-B6C9-F21CB751DE2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7AD41DE2-59DC-4917-844C-B14F426F8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3" name="Rectângulo 19">
            <a:extLst>
              <a:ext uri="{FF2B5EF4-FFF2-40B4-BE49-F238E27FC236}">
                <a16:creationId xmlns:a16="http://schemas.microsoft.com/office/drawing/2014/main" id="{3B098EA2-56EF-4D1B-A0DD-69D71E9C495E}"/>
              </a:ext>
            </a:extLst>
          </p:cNvPr>
          <p:cNvSpPr/>
          <p:nvPr/>
        </p:nvSpPr>
        <p:spPr>
          <a:xfrm>
            <a:off x="5489575" y="515846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EA2397-AC61-4A22-833F-DDAB5E3BEA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A23CEB7-CF94-86B7-D7E8-2F03C36DB0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4" y="2271236"/>
            <a:ext cx="7768312" cy="384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05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97" y="673253"/>
            <a:ext cx="88090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GB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3.1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Exercício 1 – Execução do exemplo de envio de mensagens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2" name="Rectângulo 19">
            <a:extLst>
              <a:ext uri="{FF2B5EF4-FFF2-40B4-BE49-F238E27FC236}">
                <a16:creationId xmlns:a16="http://schemas.microsoft.com/office/drawing/2014/main" id="{76DC759E-D989-43C6-A9FB-51F034D4FCA1}"/>
              </a:ext>
            </a:extLst>
          </p:cNvPr>
          <p:cNvSpPr/>
          <p:nvPr/>
        </p:nvSpPr>
        <p:spPr>
          <a:xfrm>
            <a:off x="373844" y="1346932"/>
            <a:ext cx="85739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en-US" sz="1600" dirty="0">
                <a:latin typeface="Arial"/>
                <a:cs typeface="Arial"/>
              </a:rPr>
              <a:t>Neste </a:t>
            </a:r>
            <a:r>
              <a:rPr lang="en-US" sz="1600" dirty="0" err="1">
                <a:latin typeface="Arial"/>
                <a:cs typeface="Arial"/>
              </a:rPr>
              <a:t>exercício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já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serão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necessárias</a:t>
            </a:r>
            <a:r>
              <a:rPr lang="en-US" sz="1600" dirty="0">
                <a:latin typeface="Arial"/>
                <a:cs typeface="Arial"/>
              </a:rPr>
              <a:t> 3 </a:t>
            </a:r>
            <a:r>
              <a:rPr lang="en-US" sz="1600" dirty="0" err="1">
                <a:latin typeface="Arial"/>
                <a:cs typeface="Arial"/>
              </a:rPr>
              <a:t>janelas</a:t>
            </a:r>
            <a:r>
              <a:rPr lang="en-US" sz="1600" dirty="0">
                <a:latin typeface="Arial"/>
                <a:cs typeface="Arial"/>
              </a:rPr>
              <a:t> de </a:t>
            </a:r>
            <a:r>
              <a:rPr lang="en-US" sz="1600" dirty="0" err="1">
                <a:latin typeface="Arial"/>
                <a:cs typeface="Arial"/>
              </a:rPr>
              <a:t>linha</a:t>
            </a:r>
            <a:r>
              <a:rPr lang="en-US" sz="1600" dirty="0">
                <a:latin typeface="Arial"/>
                <a:cs typeface="Arial"/>
              </a:rPr>
              <a:t> de commandos, </a:t>
            </a:r>
            <a:r>
              <a:rPr lang="en-US" sz="1600" dirty="0" err="1">
                <a:latin typeface="Arial"/>
                <a:cs typeface="Arial"/>
              </a:rPr>
              <a:t>nas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quais</a:t>
            </a:r>
            <a:r>
              <a:rPr lang="en-US" sz="1600" dirty="0">
                <a:latin typeface="Arial"/>
                <a:cs typeface="Arial"/>
              </a:rPr>
              <a:t>, </a:t>
            </a:r>
            <a:r>
              <a:rPr lang="en-US" sz="1600" dirty="0" err="1">
                <a:latin typeface="Arial"/>
                <a:cs typeface="Arial"/>
              </a:rPr>
              <a:t>uma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funciona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como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servidor</a:t>
            </a:r>
            <a:r>
              <a:rPr lang="en-US" sz="1600" dirty="0">
                <a:latin typeface="Arial"/>
                <a:cs typeface="Arial"/>
              </a:rPr>
              <a:t>, </a:t>
            </a:r>
            <a:r>
              <a:rPr lang="en-US" sz="1600" dirty="0" err="1">
                <a:latin typeface="Arial"/>
                <a:cs typeface="Arial"/>
              </a:rPr>
              <a:t>outra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como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cliente</a:t>
            </a:r>
            <a:r>
              <a:rPr lang="en-US" sz="1600" dirty="0">
                <a:latin typeface="Arial"/>
                <a:cs typeface="Arial"/>
              </a:rPr>
              <a:t> e </a:t>
            </a:r>
            <a:r>
              <a:rPr lang="en-US" sz="1600" dirty="0" err="1">
                <a:latin typeface="Arial"/>
                <a:cs typeface="Arial"/>
              </a:rPr>
              <a:t>temos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ainda</a:t>
            </a:r>
            <a:r>
              <a:rPr lang="en-US" sz="1600" dirty="0">
                <a:latin typeface="Arial"/>
                <a:cs typeface="Arial"/>
              </a:rPr>
              <a:t> o </a:t>
            </a:r>
            <a:r>
              <a:rPr lang="en-US" sz="1600" b="1" dirty="0">
                <a:latin typeface="Arial"/>
                <a:cs typeface="Arial"/>
              </a:rPr>
              <a:t>portmapper</a:t>
            </a:r>
            <a:r>
              <a:rPr lang="en-US" sz="1600" dirty="0">
                <a:latin typeface="Arial"/>
                <a:cs typeface="Arial"/>
              </a:rPr>
              <a:t>. Nota: </a:t>
            </a:r>
            <a:r>
              <a:rPr lang="en-US" sz="1600" dirty="0" err="1">
                <a:latin typeface="Arial"/>
                <a:cs typeface="Arial"/>
              </a:rPr>
              <a:t>Foi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utilizado</a:t>
            </a:r>
            <a:r>
              <a:rPr lang="en-US" sz="1600" dirty="0">
                <a:latin typeface="Arial"/>
                <a:cs typeface="Arial"/>
              </a:rPr>
              <a:t> o </a:t>
            </a:r>
            <a:r>
              <a:rPr lang="en-US" sz="1600" b="1" dirty="0" err="1">
                <a:latin typeface="Arial"/>
                <a:cs typeface="Arial"/>
              </a:rPr>
              <a:t>portmap</a:t>
            </a:r>
            <a:r>
              <a:rPr lang="en-US" sz="1600" dirty="0">
                <a:latin typeface="Arial"/>
                <a:cs typeface="Arial"/>
              </a:rPr>
              <a:t> que é um </a:t>
            </a:r>
            <a:r>
              <a:rPr lang="en-US" sz="1600" dirty="0" err="1">
                <a:latin typeface="Arial"/>
                <a:cs typeface="Arial"/>
              </a:rPr>
              <a:t>programa</a:t>
            </a:r>
            <a:r>
              <a:rPr lang="en-US" sz="1600" dirty="0">
                <a:latin typeface="Arial"/>
                <a:cs typeface="Arial"/>
              </a:rPr>
              <a:t> que </a:t>
            </a:r>
            <a:r>
              <a:rPr lang="en-US" sz="1600" b="1" dirty="0" err="1">
                <a:latin typeface="Arial"/>
                <a:cs typeface="Arial"/>
              </a:rPr>
              <a:t>mapeia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dinamicamente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b="1" dirty="0" err="1">
                <a:latin typeface="Arial"/>
                <a:cs typeface="Arial"/>
              </a:rPr>
              <a:t>portas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TCP/UDP </a:t>
            </a:r>
            <a:r>
              <a:rPr lang="en-US" sz="1600" dirty="0">
                <a:latin typeface="Arial"/>
                <a:cs typeface="Arial"/>
              </a:rPr>
              <a:t>para </a:t>
            </a:r>
            <a:r>
              <a:rPr lang="en-US" sz="1600" dirty="0" err="1">
                <a:latin typeface="Arial"/>
                <a:cs typeface="Arial"/>
              </a:rPr>
              <a:t>servi</a:t>
            </a:r>
            <a:r>
              <a:rPr lang="pt-BR" sz="1600" dirty="0" err="1">
                <a:latin typeface="Arial"/>
                <a:cs typeface="Arial"/>
              </a:rPr>
              <a:t>ços</a:t>
            </a:r>
            <a:r>
              <a:rPr lang="pt-BR" sz="1600" dirty="0">
                <a:latin typeface="Arial"/>
                <a:cs typeface="Arial"/>
              </a:rPr>
              <a:t> do tipo </a:t>
            </a:r>
            <a:r>
              <a:rPr lang="pt-BR" sz="1600" b="1" dirty="0">
                <a:latin typeface="Arial"/>
                <a:cs typeface="Arial"/>
              </a:rPr>
              <a:t>RPC</a:t>
            </a:r>
            <a:r>
              <a:rPr lang="pt-BR" sz="1600" dirty="0">
                <a:latin typeface="Arial"/>
                <a:cs typeface="Arial"/>
              </a:rPr>
              <a:t>. Este tipo de </a:t>
            </a:r>
            <a:r>
              <a:rPr lang="pt-BR" sz="1600" dirty="0" err="1">
                <a:latin typeface="Arial"/>
                <a:cs typeface="Arial"/>
              </a:rPr>
              <a:t>comunicaç</a:t>
            </a:r>
            <a:r>
              <a:rPr lang="en-US" sz="1600" dirty="0" err="1">
                <a:latin typeface="Arial"/>
                <a:cs typeface="Arial"/>
              </a:rPr>
              <a:t>ão</a:t>
            </a:r>
            <a:r>
              <a:rPr lang="en-US" sz="1600" dirty="0">
                <a:latin typeface="Arial"/>
                <a:cs typeface="Arial"/>
              </a:rPr>
              <a:t> é </a:t>
            </a:r>
            <a:r>
              <a:rPr lang="en-US" sz="1600" dirty="0" err="1">
                <a:latin typeface="Arial"/>
                <a:cs typeface="Arial"/>
              </a:rPr>
              <a:t>utilizado</a:t>
            </a:r>
            <a:r>
              <a:rPr lang="en-US" sz="1600" dirty="0">
                <a:latin typeface="Arial"/>
                <a:cs typeface="Arial"/>
              </a:rPr>
              <a:t> entre </a:t>
            </a:r>
            <a:r>
              <a:rPr lang="en-US" sz="1600" dirty="0" err="1">
                <a:latin typeface="Arial"/>
                <a:cs typeface="Arial"/>
              </a:rPr>
              <a:t>processos</a:t>
            </a:r>
            <a:r>
              <a:rPr lang="en-US" sz="1600" dirty="0">
                <a:latin typeface="Arial"/>
                <a:cs typeface="Arial"/>
              </a:rPr>
              <a:t> de </a:t>
            </a:r>
            <a:r>
              <a:rPr lang="en-US" sz="1600" dirty="0" err="1">
                <a:latin typeface="Arial"/>
                <a:cs typeface="Arial"/>
              </a:rPr>
              <a:t>diferentes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máquinas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numa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rede</a:t>
            </a:r>
            <a:r>
              <a:rPr lang="en-US" sz="1600" dirty="0">
                <a:latin typeface="Arial"/>
                <a:cs typeface="Arial"/>
              </a:rPr>
              <a:t>, </a:t>
            </a:r>
            <a:r>
              <a:rPr lang="en-US" sz="1600" dirty="0" err="1">
                <a:latin typeface="Arial"/>
                <a:cs typeface="Arial"/>
              </a:rPr>
              <a:t>podendo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assim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controlar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uma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grande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quantidade</a:t>
            </a:r>
            <a:r>
              <a:rPr lang="en-US" sz="1600" dirty="0">
                <a:latin typeface="Arial"/>
                <a:cs typeface="Arial"/>
              </a:rPr>
              <a:t> de </a:t>
            </a:r>
            <a:r>
              <a:rPr lang="en-US" sz="1600" dirty="0" err="1">
                <a:latin typeface="Arial"/>
                <a:cs typeface="Arial"/>
              </a:rPr>
              <a:t>portas</a:t>
            </a:r>
            <a:r>
              <a:rPr lang="en-US" sz="1600" dirty="0">
                <a:latin typeface="Arial"/>
                <a:cs typeface="Arial"/>
              </a:rPr>
              <a:t>.</a:t>
            </a:r>
            <a:endParaRPr lang="pt-PT" sz="1600" dirty="0">
              <a:latin typeface="Arial"/>
              <a:cs typeface="Arial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72C32EF-6175-4ED6-9E8E-417B8FBD7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15" y="1097550"/>
            <a:ext cx="9014192" cy="266482"/>
          </a:xfrm>
          <a:prstGeom prst="rect">
            <a:avLst/>
          </a:prstGeom>
        </p:spPr>
      </p:pic>
      <p:sp>
        <p:nvSpPr>
          <p:cNvPr id="18" name="Text Box 10">
            <a:extLst>
              <a:ext uri="{FF2B5EF4-FFF2-40B4-BE49-F238E27FC236}">
                <a16:creationId xmlns:a16="http://schemas.microsoft.com/office/drawing/2014/main" id="{8CDF325E-3575-497F-8176-D70CF8855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6F28D202-E823-4FA6-A8E0-FE3D4E79F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21</a:t>
            </a:fld>
            <a:r>
              <a:rPr lang="pt-PT" sz="1000" dirty="0"/>
              <a:t> -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90E83F4D-9D25-493D-AA51-0C7AE49FD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E3126C78-B89A-4240-B6C9-F21CB751DE2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7AD41DE2-59DC-4917-844C-B14F426F8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3" name="Rectângulo 19">
            <a:extLst>
              <a:ext uri="{FF2B5EF4-FFF2-40B4-BE49-F238E27FC236}">
                <a16:creationId xmlns:a16="http://schemas.microsoft.com/office/drawing/2014/main" id="{3B098EA2-56EF-4D1B-A0DD-69D71E9C495E}"/>
              </a:ext>
            </a:extLst>
          </p:cNvPr>
          <p:cNvSpPr/>
          <p:nvPr/>
        </p:nvSpPr>
        <p:spPr>
          <a:xfrm>
            <a:off x="5489575" y="515846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EA2397-AC61-4A22-833F-DDAB5E3BEA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5C05769-11A5-5B3F-F1E8-BE2BF36C0B9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8" y="2659618"/>
            <a:ext cx="5385978" cy="264761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4E1F077-688C-008C-30CE-2D44D6A20C8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987761"/>
            <a:ext cx="4924425" cy="242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20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97" y="673253"/>
            <a:ext cx="88090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GB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3.1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Exercício 1 – Execução do exemplo de envio de mensagens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2" name="Rectângulo 19">
            <a:extLst>
              <a:ext uri="{FF2B5EF4-FFF2-40B4-BE49-F238E27FC236}">
                <a16:creationId xmlns:a16="http://schemas.microsoft.com/office/drawing/2014/main" id="{76DC759E-D989-43C6-A9FB-51F034D4FCA1}"/>
              </a:ext>
            </a:extLst>
          </p:cNvPr>
          <p:cNvSpPr/>
          <p:nvPr/>
        </p:nvSpPr>
        <p:spPr>
          <a:xfrm>
            <a:off x="373844" y="1346932"/>
            <a:ext cx="85739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en-GB" sz="1600" dirty="0">
                <a:latin typeface="Arial"/>
                <a:cs typeface="Arial"/>
              </a:rPr>
              <a:t>Como se </a:t>
            </a:r>
            <a:r>
              <a:rPr lang="en-GB" sz="1600" dirty="0" err="1">
                <a:latin typeface="Arial"/>
                <a:cs typeface="Arial"/>
              </a:rPr>
              <a:t>pode</a:t>
            </a:r>
            <a:r>
              <a:rPr lang="en-GB" sz="1600" dirty="0">
                <a:latin typeface="Arial"/>
                <a:cs typeface="Arial"/>
              </a:rPr>
              <a:t> </a:t>
            </a:r>
            <a:r>
              <a:rPr lang="en-GB" sz="1600" dirty="0" err="1">
                <a:latin typeface="Arial"/>
                <a:cs typeface="Arial"/>
              </a:rPr>
              <a:t>verificar</a:t>
            </a:r>
            <a:r>
              <a:rPr lang="en-GB" sz="1600" dirty="0">
                <a:latin typeface="Arial"/>
                <a:cs typeface="Arial"/>
              </a:rPr>
              <a:t> </a:t>
            </a:r>
            <a:r>
              <a:rPr lang="en-GB" sz="1600" dirty="0" err="1">
                <a:latin typeface="Arial"/>
                <a:cs typeface="Arial"/>
              </a:rPr>
              <a:t>foram</a:t>
            </a:r>
            <a:r>
              <a:rPr lang="en-GB" sz="1600" dirty="0">
                <a:latin typeface="Arial"/>
                <a:cs typeface="Arial"/>
              </a:rPr>
              <a:t> </a:t>
            </a:r>
            <a:r>
              <a:rPr lang="en-GB" sz="1600" dirty="0" err="1">
                <a:latin typeface="Arial"/>
                <a:cs typeface="Arial"/>
              </a:rPr>
              <a:t>criados</a:t>
            </a:r>
            <a:r>
              <a:rPr lang="en-GB" sz="1600" dirty="0">
                <a:latin typeface="Arial"/>
                <a:cs typeface="Arial"/>
              </a:rPr>
              <a:t> </a:t>
            </a:r>
            <a:r>
              <a:rPr lang="en-GB" sz="1600" dirty="0" err="1">
                <a:latin typeface="Arial"/>
                <a:cs typeface="Arial"/>
              </a:rPr>
              <a:t>os</a:t>
            </a:r>
            <a:r>
              <a:rPr lang="en-GB" sz="1600" dirty="0">
                <a:latin typeface="Arial"/>
                <a:cs typeface="Arial"/>
              </a:rPr>
              <a:t> </a:t>
            </a:r>
            <a:r>
              <a:rPr lang="en-GB" sz="1600" dirty="0" err="1">
                <a:latin typeface="Arial"/>
                <a:cs typeface="Arial"/>
              </a:rPr>
              <a:t>seguintes</a:t>
            </a:r>
            <a:r>
              <a:rPr lang="en-GB" sz="1600" dirty="0">
                <a:latin typeface="Arial"/>
                <a:cs typeface="Arial"/>
              </a:rPr>
              <a:t> </a:t>
            </a:r>
            <a:r>
              <a:rPr lang="en-GB" sz="1600" dirty="0" err="1">
                <a:latin typeface="Arial"/>
                <a:cs typeface="Arial"/>
              </a:rPr>
              <a:t>ficheiros</a:t>
            </a:r>
            <a:r>
              <a:rPr lang="en-GB" sz="1600" dirty="0">
                <a:latin typeface="Arial"/>
                <a:cs typeface="Arial"/>
              </a:rPr>
              <a:t>.</a:t>
            </a:r>
            <a:endParaRPr lang="pt-PT" sz="1600" dirty="0">
              <a:latin typeface="Arial"/>
              <a:cs typeface="Arial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72C32EF-6175-4ED6-9E8E-417B8FBD7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15" y="1097550"/>
            <a:ext cx="9014192" cy="266482"/>
          </a:xfrm>
          <a:prstGeom prst="rect">
            <a:avLst/>
          </a:prstGeom>
        </p:spPr>
      </p:pic>
      <p:sp>
        <p:nvSpPr>
          <p:cNvPr id="18" name="Text Box 10">
            <a:extLst>
              <a:ext uri="{FF2B5EF4-FFF2-40B4-BE49-F238E27FC236}">
                <a16:creationId xmlns:a16="http://schemas.microsoft.com/office/drawing/2014/main" id="{8CDF325E-3575-497F-8176-D70CF8855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6F28D202-E823-4FA6-A8E0-FE3D4E79F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22</a:t>
            </a:fld>
            <a:r>
              <a:rPr lang="pt-PT" sz="1000" dirty="0"/>
              <a:t> -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90E83F4D-9D25-493D-AA51-0C7AE49FD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E3126C78-B89A-4240-B6C9-F21CB751DE2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7AD41DE2-59DC-4917-844C-B14F426F8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3" name="Rectângulo 19">
            <a:extLst>
              <a:ext uri="{FF2B5EF4-FFF2-40B4-BE49-F238E27FC236}">
                <a16:creationId xmlns:a16="http://schemas.microsoft.com/office/drawing/2014/main" id="{3B098EA2-56EF-4D1B-A0DD-69D71E9C495E}"/>
              </a:ext>
            </a:extLst>
          </p:cNvPr>
          <p:cNvSpPr/>
          <p:nvPr/>
        </p:nvSpPr>
        <p:spPr>
          <a:xfrm>
            <a:off x="5489575" y="515846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EA2397-AC61-4A22-833F-DDAB5E3BEA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E632984-EEDB-ADB1-9437-767590B98C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15" y="2323838"/>
            <a:ext cx="8834637" cy="23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51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97" y="673253"/>
            <a:ext cx="88090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GB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3.2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Exemplo </a:t>
            </a:r>
            <a:r>
              <a:rPr lang="pt-BR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echo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2" name="Rectângulo 19">
            <a:extLst>
              <a:ext uri="{FF2B5EF4-FFF2-40B4-BE49-F238E27FC236}">
                <a16:creationId xmlns:a16="http://schemas.microsoft.com/office/drawing/2014/main" id="{76DC759E-D989-43C6-A9FB-51F034D4FCA1}"/>
              </a:ext>
            </a:extLst>
          </p:cNvPr>
          <p:cNvSpPr/>
          <p:nvPr/>
        </p:nvSpPr>
        <p:spPr>
          <a:xfrm>
            <a:off x="373844" y="1346932"/>
            <a:ext cx="85739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en-US" sz="1600" dirty="0" err="1">
                <a:latin typeface="Arial"/>
                <a:cs typeface="Arial"/>
              </a:rPr>
              <a:t>Novamente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procedeu</a:t>
            </a:r>
            <a:r>
              <a:rPr lang="en-US" sz="1600" dirty="0">
                <a:latin typeface="Arial"/>
                <a:cs typeface="Arial"/>
              </a:rPr>
              <a:t>-se da </a:t>
            </a:r>
            <a:r>
              <a:rPr lang="en-US" sz="1600" dirty="0" err="1">
                <a:latin typeface="Arial"/>
                <a:cs typeface="Arial"/>
              </a:rPr>
              <a:t>mesma</a:t>
            </a:r>
            <a:r>
              <a:rPr lang="en-US" sz="1600" dirty="0">
                <a:latin typeface="Arial"/>
                <a:cs typeface="Arial"/>
              </a:rPr>
              <a:t> forma, </a:t>
            </a:r>
            <a:r>
              <a:rPr lang="en-US" sz="1600" dirty="0" err="1">
                <a:latin typeface="Arial"/>
                <a:cs typeface="Arial"/>
              </a:rPr>
              <a:t>só</a:t>
            </a:r>
            <a:r>
              <a:rPr lang="en-US" sz="1600" dirty="0">
                <a:latin typeface="Arial"/>
                <a:cs typeface="Arial"/>
              </a:rPr>
              <a:t> que o </a:t>
            </a:r>
            <a:r>
              <a:rPr lang="en-US" sz="1600" dirty="0" err="1">
                <a:latin typeface="Arial"/>
                <a:cs typeface="Arial"/>
              </a:rPr>
              <a:t>servidor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irá</a:t>
            </a:r>
            <a:r>
              <a:rPr lang="en-US" sz="1600" dirty="0">
                <a:latin typeface="Arial"/>
                <a:cs typeface="Arial"/>
              </a:rPr>
              <a:t> agora </a:t>
            </a:r>
            <a:r>
              <a:rPr lang="en-US" sz="1600" dirty="0" err="1">
                <a:latin typeface="Arial"/>
                <a:cs typeface="Arial"/>
              </a:rPr>
              <a:t>devolver</a:t>
            </a:r>
            <a:r>
              <a:rPr lang="en-US" sz="1600" dirty="0">
                <a:latin typeface="Arial"/>
                <a:cs typeface="Arial"/>
              </a:rPr>
              <a:t> o </a:t>
            </a:r>
            <a:r>
              <a:rPr lang="en-US" sz="1600" dirty="0" err="1">
                <a:latin typeface="Arial"/>
                <a:cs typeface="Arial"/>
              </a:rPr>
              <a:t>resultado</a:t>
            </a:r>
            <a:r>
              <a:rPr lang="en-US" sz="1600" dirty="0">
                <a:latin typeface="Arial"/>
                <a:cs typeface="Arial"/>
              </a:rPr>
              <a:t> do </a:t>
            </a:r>
            <a:r>
              <a:rPr lang="en-US" sz="1600" dirty="0" err="1">
                <a:latin typeface="Arial"/>
                <a:cs typeface="Arial"/>
              </a:rPr>
              <a:t>número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pedido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multiplicado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por</a:t>
            </a:r>
            <a:r>
              <a:rPr lang="en-US" sz="1600" dirty="0">
                <a:latin typeface="Arial"/>
                <a:cs typeface="Arial"/>
              </a:rPr>
              <a:t> 2.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72C32EF-6175-4ED6-9E8E-417B8FBD7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15" y="1097550"/>
            <a:ext cx="9014192" cy="266482"/>
          </a:xfrm>
          <a:prstGeom prst="rect">
            <a:avLst/>
          </a:prstGeom>
        </p:spPr>
      </p:pic>
      <p:sp>
        <p:nvSpPr>
          <p:cNvPr id="18" name="Text Box 10">
            <a:extLst>
              <a:ext uri="{FF2B5EF4-FFF2-40B4-BE49-F238E27FC236}">
                <a16:creationId xmlns:a16="http://schemas.microsoft.com/office/drawing/2014/main" id="{8CDF325E-3575-497F-8176-D70CF8855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6F28D202-E823-4FA6-A8E0-FE3D4E79F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23</a:t>
            </a:fld>
            <a:r>
              <a:rPr lang="pt-PT" sz="1000" dirty="0"/>
              <a:t> -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90E83F4D-9D25-493D-AA51-0C7AE49FD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E3126C78-B89A-4240-B6C9-F21CB751DE2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7AD41DE2-59DC-4917-844C-B14F426F8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3" name="Rectângulo 19">
            <a:extLst>
              <a:ext uri="{FF2B5EF4-FFF2-40B4-BE49-F238E27FC236}">
                <a16:creationId xmlns:a16="http://schemas.microsoft.com/office/drawing/2014/main" id="{3B098EA2-56EF-4D1B-A0DD-69D71E9C495E}"/>
              </a:ext>
            </a:extLst>
          </p:cNvPr>
          <p:cNvSpPr/>
          <p:nvPr/>
        </p:nvSpPr>
        <p:spPr>
          <a:xfrm>
            <a:off x="5489575" y="515846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EA2397-AC61-4A22-833F-DDAB5E3BEA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AF3D648-24FB-F8C2-0976-9617EFB816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44" y="2382233"/>
            <a:ext cx="7961312" cy="345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6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97" y="673253"/>
            <a:ext cx="88090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GB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3.3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Colocar um ficheiro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2" name="Rectângulo 19">
            <a:extLst>
              <a:ext uri="{FF2B5EF4-FFF2-40B4-BE49-F238E27FC236}">
                <a16:creationId xmlns:a16="http://schemas.microsoft.com/office/drawing/2014/main" id="{76DC759E-D989-43C6-A9FB-51F034D4FCA1}"/>
              </a:ext>
            </a:extLst>
          </p:cNvPr>
          <p:cNvSpPr/>
          <p:nvPr/>
        </p:nvSpPr>
        <p:spPr>
          <a:xfrm>
            <a:off x="373844" y="1346932"/>
            <a:ext cx="85739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en-US" sz="1600" dirty="0" err="1">
                <a:latin typeface="Arial"/>
                <a:cs typeface="Arial"/>
              </a:rPr>
              <a:t>Novamente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procedeu</a:t>
            </a:r>
            <a:r>
              <a:rPr lang="en-US" sz="1600" dirty="0">
                <a:latin typeface="Arial"/>
                <a:cs typeface="Arial"/>
              </a:rPr>
              <a:t>-se de forma </a:t>
            </a:r>
            <a:r>
              <a:rPr lang="en-US" sz="1600" dirty="0" err="1">
                <a:latin typeface="Arial"/>
                <a:cs typeface="Arial"/>
              </a:rPr>
              <a:t>muito</a:t>
            </a:r>
            <a:r>
              <a:rPr lang="en-US" sz="1600" dirty="0">
                <a:latin typeface="Arial"/>
                <a:cs typeface="Arial"/>
              </a:rPr>
              <a:t> similar. Neste </a:t>
            </a:r>
            <a:r>
              <a:rPr lang="en-US" sz="1600" dirty="0" err="1">
                <a:latin typeface="Arial"/>
                <a:cs typeface="Arial"/>
              </a:rPr>
              <a:t>exemplo</a:t>
            </a:r>
            <a:r>
              <a:rPr lang="en-US" sz="1600" dirty="0">
                <a:latin typeface="Arial"/>
                <a:cs typeface="Arial"/>
              </a:rPr>
              <a:t> o </a:t>
            </a:r>
            <a:r>
              <a:rPr lang="en-US" sz="1600" dirty="0" err="1">
                <a:latin typeface="Arial"/>
                <a:cs typeface="Arial"/>
              </a:rPr>
              <a:t>servidor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vai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receber</a:t>
            </a:r>
            <a:r>
              <a:rPr lang="en-US" sz="1600" dirty="0">
                <a:latin typeface="Arial"/>
                <a:cs typeface="Arial"/>
              </a:rPr>
              <a:t> o </a:t>
            </a:r>
            <a:r>
              <a:rPr lang="en-US" sz="1600" dirty="0" err="1">
                <a:latin typeface="Arial"/>
                <a:cs typeface="Arial"/>
              </a:rPr>
              <a:t>ficheiro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enviado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pelo</a:t>
            </a:r>
            <a:r>
              <a:rPr lang="en-US" sz="1600" dirty="0">
                <a:latin typeface="Arial"/>
                <a:cs typeface="Arial"/>
              </a:rPr>
              <a:t> “terminal” do </a:t>
            </a:r>
            <a:r>
              <a:rPr lang="en-US" sz="1600" dirty="0" err="1">
                <a:latin typeface="Arial"/>
                <a:cs typeface="Arial"/>
              </a:rPr>
              <a:t>cliente</a:t>
            </a:r>
            <a:r>
              <a:rPr lang="en-US" sz="1600" dirty="0">
                <a:latin typeface="Arial"/>
                <a:cs typeface="Arial"/>
              </a:rPr>
              <a:t>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72C32EF-6175-4ED6-9E8E-417B8FBD7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15" y="1097550"/>
            <a:ext cx="9014192" cy="266482"/>
          </a:xfrm>
          <a:prstGeom prst="rect">
            <a:avLst/>
          </a:prstGeom>
        </p:spPr>
      </p:pic>
      <p:sp>
        <p:nvSpPr>
          <p:cNvPr id="18" name="Text Box 10">
            <a:extLst>
              <a:ext uri="{FF2B5EF4-FFF2-40B4-BE49-F238E27FC236}">
                <a16:creationId xmlns:a16="http://schemas.microsoft.com/office/drawing/2014/main" id="{8CDF325E-3575-497F-8176-D70CF8855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6F28D202-E823-4FA6-A8E0-FE3D4E79F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24</a:t>
            </a:fld>
            <a:r>
              <a:rPr lang="pt-PT" sz="1000" dirty="0"/>
              <a:t> -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90E83F4D-9D25-493D-AA51-0C7AE49FD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E3126C78-B89A-4240-B6C9-F21CB751DE2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7AD41DE2-59DC-4917-844C-B14F426F8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3" name="Rectângulo 19">
            <a:extLst>
              <a:ext uri="{FF2B5EF4-FFF2-40B4-BE49-F238E27FC236}">
                <a16:creationId xmlns:a16="http://schemas.microsoft.com/office/drawing/2014/main" id="{3B098EA2-56EF-4D1B-A0DD-69D71E9C495E}"/>
              </a:ext>
            </a:extLst>
          </p:cNvPr>
          <p:cNvSpPr/>
          <p:nvPr/>
        </p:nvSpPr>
        <p:spPr>
          <a:xfrm>
            <a:off x="5489575" y="515846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EA2397-AC61-4A22-833F-DDAB5E3BEA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046C064-E667-6AF4-BF26-886E2A88AE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7" y="1981200"/>
            <a:ext cx="4620803" cy="227551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F70B826-B97A-57D5-BF42-21BBFD48EA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935919"/>
            <a:ext cx="4879975" cy="241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4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97" y="673253"/>
            <a:ext cx="88090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GB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3.4 Exemplo Soma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2" name="Rectângulo 19">
            <a:extLst>
              <a:ext uri="{FF2B5EF4-FFF2-40B4-BE49-F238E27FC236}">
                <a16:creationId xmlns:a16="http://schemas.microsoft.com/office/drawing/2014/main" id="{76DC759E-D989-43C6-A9FB-51F034D4FCA1}"/>
              </a:ext>
            </a:extLst>
          </p:cNvPr>
          <p:cNvSpPr/>
          <p:nvPr/>
        </p:nvSpPr>
        <p:spPr>
          <a:xfrm>
            <a:off x="373844" y="1346932"/>
            <a:ext cx="85739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en-US" sz="1600" dirty="0">
                <a:latin typeface="Arial"/>
                <a:cs typeface="Arial"/>
              </a:rPr>
              <a:t>O </a:t>
            </a:r>
            <a:r>
              <a:rPr lang="en-US" sz="1600" dirty="0" err="1">
                <a:latin typeface="Arial"/>
                <a:cs typeface="Arial"/>
              </a:rPr>
              <a:t>mesmo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procedimento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foi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usado</a:t>
            </a:r>
            <a:r>
              <a:rPr lang="en-US" sz="1600" dirty="0">
                <a:latin typeface="Arial"/>
                <a:cs typeface="Arial"/>
              </a:rPr>
              <a:t>, mas o </a:t>
            </a:r>
            <a:r>
              <a:rPr lang="en-US" sz="1600" dirty="0" err="1">
                <a:latin typeface="Arial"/>
                <a:cs typeface="Arial"/>
              </a:rPr>
              <a:t>servidor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vai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retornar</a:t>
            </a:r>
            <a:r>
              <a:rPr lang="en-US" sz="1600" dirty="0">
                <a:latin typeface="Arial"/>
                <a:cs typeface="Arial"/>
              </a:rPr>
              <a:t> a soma dos </a:t>
            </a:r>
            <a:r>
              <a:rPr lang="en-US" sz="1600" dirty="0" err="1">
                <a:latin typeface="Arial"/>
                <a:cs typeface="Arial"/>
              </a:rPr>
              <a:t>números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pedidos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pelo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cliente</a:t>
            </a:r>
            <a:r>
              <a:rPr lang="en-US" sz="1600" dirty="0">
                <a:latin typeface="Arial"/>
                <a:cs typeface="Arial"/>
              </a:rPr>
              <a:t>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72C32EF-6175-4ED6-9E8E-417B8FBD7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15" y="1097550"/>
            <a:ext cx="9014192" cy="266482"/>
          </a:xfrm>
          <a:prstGeom prst="rect">
            <a:avLst/>
          </a:prstGeom>
        </p:spPr>
      </p:pic>
      <p:sp>
        <p:nvSpPr>
          <p:cNvPr id="18" name="Text Box 10">
            <a:extLst>
              <a:ext uri="{FF2B5EF4-FFF2-40B4-BE49-F238E27FC236}">
                <a16:creationId xmlns:a16="http://schemas.microsoft.com/office/drawing/2014/main" id="{8CDF325E-3575-497F-8176-D70CF8855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6F28D202-E823-4FA6-A8E0-FE3D4E79F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25</a:t>
            </a:fld>
            <a:r>
              <a:rPr lang="pt-PT" sz="1000" dirty="0"/>
              <a:t> -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90E83F4D-9D25-493D-AA51-0C7AE49FD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E3126C78-B89A-4240-B6C9-F21CB751DE2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7AD41DE2-59DC-4917-844C-B14F426F8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3" name="Rectângulo 19">
            <a:extLst>
              <a:ext uri="{FF2B5EF4-FFF2-40B4-BE49-F238E27FC236}">
                <a16:creationId xmlns:a16="http://schemas.microsoft.com/office/drawing/2014/main" id="{3B098EA2-56EF-4D1B-A0DD-69D71E9C495E}"/>
              </a:ext>
            </a:extLst>
          </p:cNvPr>
          <p:cNvSpPr/>
          <p:nvPr/>
        </p:nvSpPr>
        <p:spPr>
          <a:xfrm>
            <a:off x="5489575" y="515846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EA2397-AC61-4A22-833F-DDAB5E3BEA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EDD547A-4EAE-2EBC-BE6C-63CAE7E997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4" y="2149415"/>
            <a:ext cx="8178712" cy="402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12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97" y="673253"/>
            <a:ext cx="88090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GB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3.5 Exemplo </a:t>
            </a:r>
            <a:r>
              <a:rPr lang="en-GB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Tamanho</a:t>
            </a:r>
            <a:r>
              <a:rPr lang="en-GB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String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2" name="Rectângulo 19">
            <a:extLst>
              <a:ext uri="{FF2B5EF4-FFF2-40B4-BE49-F238E27FC236}">
                <a16:creationId xmlns:a16="http://schemas.microsoft.com/office/drawing/2014/main" id="{76DC759E-D989-43C6-A9FB-51F034D4FCA1}"/>
              </a:ext>
            </a:extLst>
          </p:cNvPr>
          <p:cNvSpPr/>
          <p:nvPr/>
        </p:nvSpPr>
        <p:spPr>
          <a:xfrm>
            <a:off x="373844" y="1346932"/>
            <a:ext cx="85739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en-US" sz="1600" dirty="0">
                <a:latin typeface="Arial"/>
                <a:cs typeface="Arial"/>
              </a:rPr>
              <a:t>Com o </a:t>
            </a:r>
            <a:r>
              <a:rPr lang="en-US" sz="1600" dirty="0" err="1">
                <a:latin typeface="Arial"/>
                <a:cs typeface="Arial"/>
              </a:rPr>
              <a:t>mesmo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procedimento</a:t>
            </a:r>
            <a:r>
              <a:rPr lang="en-US" sz="1600" dirty="0">
                <a:latin typeface="Arial"/>
                <a:cs typeface="Arial"/>
              </a:rPr>
              <a:t>, </a:t>
            </a:r>
            <a:r>
              <a:rPr lang="en-US" sz="1600" dirty="0" err="1">
                <a:latin typeface="Arial"/>
                <a:cs typeface="Arial"/>
              </a:rPr>
              <a:t>vamos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retornar</a:t>
            </a:r>
            <a:r>
              <a:rPr lang="en-US" sz="1600" dirty="0">
                <a:latin typeface="Arial"/>
                <a:cs typeface="Arial"/>
              </a:rPr>
              <a:t> o </a:t>
            </a:r>
            <a:r>
              <a:rPr lang="en-US" sz="1600" dirty="0" err="1">
                <a:latin typeface="Arial"/>
                <a:cs typeface="Arial"/>
              </a:rPr>
              <a:t>tamanho</a:t>
            </a:r>
            <a:r>
              <a:rPr lang="en-US" sz="1600" dirty="0">
                <a:latin typeface="Arial"/>
                <a:cs typeface="Arial"/>
              </a:rPr>
              <a:t> da string “localhost”, </a:t>
            </a:r>
            <a:r>
              <a:rPr lang="en-US" sz="1600" dirty="0" err="1">
                <a:latin typeface="Arial"/>
                <a:cs typeface="Arial"/>
              </a:rPr>
              <a:t>neste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caso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será</a:t>
            </a:r>
            <a:r>
              <a:rPr lang="en-US" sz="1600" dirty="0">
                <a:latin typeface="Arial"/>
                <a:cs typeface="Arial"/>
              </a:rPr>
              <a:t> 9.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72C32EF-6175-4ED6-9E8E-417B8FBD7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15" y="1097550"/>
            <a:ext cx="9014192" cy="266482"/>
          </a:xfrm>
          <a:prstGeom prst="rect">
            <a:avLst/>
          </a:prstGeom>
        </p:spPr>
      </p:pic>
      <p:sp>
        <p:nvSpPr>
          <p:cNvPr id="18" name="Text Box 10">
            <a:extLst>
              <a:ext uri="{FF2B5EF4-FFF2-40B4-BE49-F238E27FC236}">
                <a16:creationId xmlns:a16="http://schemas.microsoft.com/office/drawing/2014/main" id="{8CDF325E-3575-497F-8176-D70CF8855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6F28D202-E823-4FA6-A8E0-FE3D4E79F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26</a:t>
            </a:fld>
            <a:r>
              <a:rPr lang="pt-PT" sz="1000" dirty="0"/>
              <a:t> -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90E83F4D-9D25-493D-AA51-0C7AE49FD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E3126C78-B89A-4240-B6C9-F21CB751DE2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7AD41DE2-59DC-4917-844C-B14F426F8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3" name="Rectângulo 19">
            <a:extLst>
              <a:ext uri="{FF2B5EF4-FFF2-40B4-BE49-F238E27FC236}">
                <a16:creationId xmlns:a16="http://schemas.microsoft.com/office/drawing/2014/main" id="{3B098EA2-56EF-4D1B-A0DD-69D71E9C495E}"/>
              </a:ext>
            </a:extLst>
          </p:cNvPr>
          <p:cNvSpPr/>
          <p:nvPr/>
        </p:nvSpPr>
        <p:spPr>
          <a:xfrm>
            <a:off x="5489575" y="515846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EA2397-AC61-4A22-833F-DDAB5E3BEA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139D0FF-FC0F-BB1B-279D-A3509E7551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29" y="2238104"/>
            <a:ext cx="7833742" cy="38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27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97" y="673253"/>
            <a:ext cx="88090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GB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3.6 </a:t>
            </a:r>
            <a:r>
              <a:rPr lang="en-GB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Anexos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2" name="Rectângulo 19">
            <a:extLst>
              <a:ext uri="{FF2B5EF4-FFF2-40B4-BE49-F238E27FC236}">
                <a16:creationId xmlns:a16="http://schemas.microsoft.com/office/drawing/2014/main" id="{76DC759E-D989-43C6-A9FB-51F034D4FCA1}"/>
              </a:ext>
            </a:extLst>
          </p:cNvPr>
          <p:cNvSpPr/>
          <p:nvPr/>
        </p:nvSpPr>
        <p:spPr>
          <a:xfrm>
            <a:off x="373844" y="1346932"/>
            <a:ext cx="85739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en-US" sz="1600" dirty="0" err="1">
                <a:latin typeface="Arial"/>
                <a:cs typeface="Arial"/>
              </a:rPr>
              <a:t>Foram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ainda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executados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ficheiros</a:t>
            </a:r>
            <a:r>
              <a:rPr lang="en-US" sz="1600" dirty="0">
                <a:latin typeface="Arial"/>
                <a:cs typeface="Arial"/>
              </a:rPr>
              <a:t> dos </a:t>
            </a:r>
            <a:r>
              <a:rPr lang="en-US" sz="1600" dirty="0" err="1">
                <a:latin typeface="Arial"/>
                <a:cs typeface="Arial"/>
              </a:rPr>
              <a:t>anexos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como</a:t>
            </a:r>
            <a:r>
              <a:rPr lang="en-US" sz="1600" dirty="0">
                <a:latin typeface="Arial"/>
                <a:cs typeface="Arial"/>
              </a:rPr>
              <a:t> se </a:t>
            </a:r>
            <a:r>
              <a:rPr lang="en-US" sz="1600" dirty="0" err="1">
                <a:latin typeface="Arial"/>
                <a:cs typeface="Arial"/>
              </a:rPr>
              <a:t>pode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verificar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nestes</a:t>
            </a:r>
            <a:r>
              <a:rPr lang="en-US" sz="1600" dirty="0">
                <a:latin typeface="Arial"/>
                <a:cs typeface="Arial"/>
              </a:rPr>
              <a:t> screenshots.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72C32EF-6175-4ED6-9E8E-417B8FBD7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15" y="1097550"/>
            <a:ext cx="9014192" cy="266482"/>
          </a:xfrm>
          <a:prstGeom prst="rect">
            <a:avLst/>
          </a:prstGeom>
        </p:spPr>
      </p:pic>
      <p:sp>
        <p:nvSpPr>
          <p:cNvPr id="18" name="Text Box 10">
            <a:extLst>
              <a:ext uri="{FF2B5EF4-FFF2-40B4-BE49-F238E27FC236}">
                <a16:creationId xmlns:a16="http://schemas.microsoft.com/office/drawing/2014/main" id="{8CDF325E-3575-497F-8176-D70CF8855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6F28D202-E823-4FA6-A8E0-FE3D4E79F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27</a:t>
            </a:fld>
            <a:r>
              <a:rPr lang="pt-PT" sz="1000" dirty="0"/>
              <a:t> -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90E83F4D-9D25-493D-AA51-0C7AE49FD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E3126C78-B89A-4240-B6C9-F21CB751DE2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7AD41DE2-59DC-4917-844C-B14F426F8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3" name="Rectângulo 19">
            <a:extLst>
              <a:ext uri="{FF2B5EF4-FFF2-40B4-BE49-F238E27FC236}">
                <a16:creationId xmlns:a16="http://schemas.microsoft.com/office/drawing/2014/main" id="{3B098EA2-56EF-4D1B-A0DD-69D71E9C495E}"/>
              </a:ext>
            </a:extLst>
          </p:cNvPr>
          <p:cNvSpPr/>
          <p:nvPr/>
        </p:nvSpPr>
        <p:spPr>
          <a:xfrm>
            <a:off x="5489575" y="515846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EA2397-AC61-4A22-833F-DDAB5E3BEA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4" name="Imagem 3" descr="Uma imagem com texto, captura de ecrã, computador&#10;&#10;Descrição gerada automaticamente">
            <a:extLst>
              <a:ext uri="{FF2B5EF4-FFF2-40B4-BE49-F238E27FC236}">
                <a16:creationId xmlns:a16="http://schemas.microsoft.com/office/drawing/2014/main" id="{C4665E6C-DC5D-ACE6-134C-6FE4F48450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" y="2099195"/>
            <a:ext cx="5440884" cy="143147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ABE7399-C53C-A2F4-1337-E5F3CF5A5A2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538" y="3448270"/>
            <a:ext cx="4253111" cy="1626480"/>
          </a:xfrm>
          <a:prstGeom prst="rect">
            <a:avLst/>
          </a:prstGeom>
        </p:spPr>
      </p:pic>
      <p:pic>
        <p:nvPicPr>
          <p:cNvPr id="8" name="Imagem 7" descr="Uma imagem com texto, captura de ecrã, interior&#10;&#10;Descrição gerada automaticamente">
            <a:extLst>
              <a:ext uri="{FF2B5EF4-FFF2-40B4-BE49-F238E27FC236}">
                <a16:creationId xmlns:a16="http://schemas.microsoft.com/office/drawing/2014/main" id="{63F834B4-D9D4-B65A-E660-D7D5D3CD228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4483128"/>
            <a:ext cx="4549775" cy="168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97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97" y="673253"/>
            <a:ext cx="88090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GB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3.6 </a:t>
            </a:r>
            <a:r>
              <a:rPr lang="en-GB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Anexos</a:t>
            </a:r>
            <a:r>
              <a:rPr lang="en-GB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(</a:t>
            </a:r>
            <a:r>
              <a:rPr lang="en-GB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continuação</a:t>
            </a:r>
            <a:r>
              <a:rPr lang="en-GB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)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2" name="Rectângulo 19">
            <a:extLst>
              <a:ext uri="{FF2B5EF4-FFF2-40B4-BE49-F238E27FC236}">
                <a16:creationId xmlns:a16="http://schemas.microsoft.com/office/drawing/2014/main" id="{76DC759E-D989-43C6-A9FB-51F034D4FCA1}"/>
              </a:ext>
            </a:extLst>
          </p:cNvPr>
          <p:cNvSpPr/>
          <p:nvPr/>
        </p:nvSpPr>
        <p:spPr>
          <a:xfrm>
            <a:off x="373844" y="1346932"/>
            <a:ext cx="85739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en-US" sz="1600" dirty="0" err="1">
                <a:latin typeface="Arial"/>
                <a:cs typeface="Arial"/>
              </a:rPr>
              <a:t>Foram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ainda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executados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ficheiros</a:t>
            </a:r>
            <a:r>
              <a:rPr lang="en-US" sz="1600" dirty="0">
                <a:latin typeface="Arial"/>
                <a:cs typeface="Arial"/>
              </a:rPr>
              <a:t> dos </a:t>
            </a:r>
            <a:r>
              <a:rPr lang="en-US" sz="1600" dirty="0" err="1">
                <a:latin typeface="Arial"/>
                <a:cs typeface="Arial"/>
              </a:rPr>
              <a:t>anexos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como</a:t>
            </a:r>
            <a:r>
              <a:rPr lang="en-US" sz="1600" dirty="0">
                <a:latin typeface="Arial"/>
                <a:cs typeface="Arial"/>
              </a:rPr>
              <a:t> se </a:t>
            </a:r>
            <a:r>
              <a:rPr lang="en-US" sz="1600" dirty="0" err="1">
                <a:latin typeface="Arial"/>
                <a:cs typeface="Arial"/>
              </a:rPr>
              <a:t>pode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verificar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nestes</a:t>
            </a:r>
            <a:r>
              <a:rPr lang="en-US" sz="1600" dirty="0">
                <a:latin typeface="Arial"/>
                <a:cs typeface="Arial"/>
              </a:rPr>
              <a:t> screenshots.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72C32EF-6175-4ED6-9E8E-417B8FBD7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15" y="1097550"/>
            <a:ext cx="9014192" cy="266482"/>
          </a:xfrm>
          <a:prstGeom prst="rect">
            <a:avLst/>
          </a:prstGeom>
        </p:spPr>
      </p:pic>
      <p:sp>
        <p:nvSpPr>
          <p:cNvPr id="18" name="Text Box 10">
            <a:extLst>
              <a:ext uri="{FF2B5EF4-FFF2-40B4-BE49-F238E27FC236}">
                <a16:creationId xmlns:a16="http://schemas.microsoft.com/office/drawing/2014/main" id="{8CDF325E-3575-497F-8176-D70CF8855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6F28D202-E823-4FA6-A8E0-FE3D4E79F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28</a:t>
            </a:fld>
            <a:r>
              <a:rPr lang="pt-PT" sz="1000" dirty="0"/>
              <a:t> -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90E83F4D-9D25-493D-AA51-0C7AE49FD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E3126C78-B89A-4240-B6C9-F21CB751DE2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7AD41DE2-59DC-4917-844C-B14F426F8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3" name="Rectângulo 19">
            <a:extLst>
              <a:ext uri="{FF2B5EF4-FFF2-40B4-BE49-F238E27FC236}">
                <a16:creationId xmlns:a16="http://schemas.microsoft.com/office/drawing/2014/main" id="{3B098EA2-56EF-4D1B-A0DD-69D71E9C495E}"/>
              </a:ext>
            </a:extLst>
          </p:cNvPr>
          <p:cNvSpPr/>
          <p:nvPr/>
        </p:nvSpPr>
        <p:spPr>
          <a:xfrm>
            <a:off x="5489575" y="515846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EA2397-AC61-4A22-833F-DDAB5E3BEA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3" name="Imagem 2" descr="Uma imagem com texto, captura de ecrã, interior&#10;&#10;Descrição gerada automaticamente">
            <a:extLst>
              <a:ext uri="{FF2B5EF4-FFF2-40B4-BE49-F238E27FC236}">
                <a16:creationId xmlns:a16="http://schemas.microsoft.com/office/drawing/2014/main" id="{ADFC7351-1E78-B554-892B-11444251C0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" y="1993781"/>
            <a:ext cx="4311180" cy="1561549"/>
          </a:xfrm>
          <a:prstGeom prst="rect">
            <a:avLst/>
          </a:prstGeom>
        </p:spPr>
      </p:pic>
      <p:pic>
        <p:nvPicPr>
          <p:cNvPr id="7" name="Imagem 6" descr="Uma imagem com texto, captura de ecrã, interior&#10;&#10;Descrição gerada automaticamente">
            <a:extLst>
              <a:ext uri="{FF2B5EF4-FFF2-40B4-BE49-F238E27FC236}">
                <a16:creationId xmlns:a16="http://schemas.microsoft.com/office/drawing/2014/main" id="{E00BDF6C-8893-15F9-39FB-3756CD3A61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685" y="1981200"/>
            <a:ext cx="4424025" cy="1574130"/>
          </a:xfrm>
          <a:prstGeom prst="rect">
            <a:avLst/>
          </a:prstGeom>
        </p:spPr>
      </p:pic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CB8F0D98-8801-0D47-E8E5-9D9782FD7F8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095" y="3916564"/>
            <a:ext cx="4311180" cy="211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94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97" y="673253"/>
            <a:ext cx="88090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GB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4.1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Exercício 1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2" name="Rectângulo 19">
            <a:extLst>
              <a:ext uri="{FF2B5EF4-FFF2-40B4-BE49-F238E27FC236}">
                <a16:creationId xmlns:a16="http://schemas.microsoft.com/office/drawing/2014/main" id="{76DC759E-D989-43C6-A9FB-51F034D4FCA1}"/>
              </a:ext>
            </a:extLst>
          </p:cNvPr>
          <p:cNvSpPr/>
          <p:nvPr/>
        </p:nvSpPr>
        <p:spPr>
          <a:xfrm>
            <a:off x="373844" y="1346932"/>
            <a:ext cx="85739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en-US" sz="1600" dirty="0">
                <a:latin typeface="Arial"/>
                <a:cs typeface="Arial"/>
              </a:rPr>
              <a:t>Neste </a:t>
            </a:r>
            <a:r>
              <a:rPr lang="en-US" sz="1600" dirty="0" err="1">
                <a:latin typeface="Arial"/>
                <a:cs typeface="Arial"/>
              </a:rPr>
              <a:t>exercício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executamos</a:t>
            </a:r>
            <a:r>
              <a:rPr lang="en-US" sz="1600" dirty="0">
                <a:latin typeface="Arial"/>
                <a:cs typeface="Arial"/>
              </a:rPr>
              <a:t> o comando </a:t>
            </a:r>
            <a:r>
              <a:rPr lang="en-US" sz="1600" b="1" dirty="0">
                <a:latin typeface="Arial"/>
                <a:cs typeface="Arial"/>
              </a:rPr>
              <a:t>start </a:t>
            </a:r>
            <a:r>
              <a:rPr lang="en-US" sz="1600" b="1" dirty="0" err="1">
                <a:latin typeface="Arial"/>
                <a:cs typeface="Arial"/>
              </a:rPr>
              <a:t>rmiregsitry</a:t>
            </a:r>
            <a:r>
              <a:rPr lang="en-US" sz="1600" b="1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que </a:t>
            </a:r>
            <a:r>
              <a:rPr lang="en-US" sz="1600" dirty="0" err="1">
                <a:latin typeface="Arial"/>
                <a:cs typeface="Arial"/>
              </a:rPr>
              <a:t>cria</a:t>
            </a:r>
            <a:r>
              <a:rPr lang="en-US" sz="1600" dirty="0">
                <a:latin typeface="Arial"/>
                <a:cs typeface="Arial"/>
              </a:rPr>
              <a:t> e </a:t>
            </a:r>
            <a:r>
              <a:rPr lang="en-US" sz="1600" dirty="0" err="1">
                <a:latin typeface="Arial"/>
                <a:cs typeface="Arial"/>
              </a:rPr>
              <a:t>inicia</a:t>
            </a:r>
            <a:r>
              <a:rPr lang="en-US" sz="1600" dirty="0">
                <a:latin typeface="Arial"/>
                <a:cs typeface="Arial"/>
              </a:rPr>
              <a:t> um </a:t>
            </a:r>
            <a:r>
              <a:rPr lang="en-US" sz="1600" dirty="0" err="1">
                <a:latin typeface="Arial"/>
                <a:cs typeface="Arial"/>
              </a:rPr>
              <a:t>registo</a:t>
            </a:r>
            <a:r>
              <a:rPr lang="en-US" sz="1600" dirty="0">
                <a:latin typeface="Arial"/>
                <a:cs typeface="Arial"/>
              </a:rPr>
              <a:t> de </a:t>
            </a:r>
            <a:r>
              <a:rPr lang="en-US" sz="1600" dirty="0" err="1">
                <a:latin typeface="Arial"/>
                <a:cs typeface="Arial"/>
              </a:rPr>
              <a:t>objeto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remoto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na</a:t>
            </a:r>
            <a:r>
              <a:rPr lang="en-US" sz="1600" dirty="0">
                <a:latin typeface="Arial"/>
                <a:cs typeface="Arial"/>
              </a:rPr>
              <a:t> porta </a:t>
            </a:r>
            <a:r>
              <a:rPr lang="en-US" sz="1600" dirty="0" err="1">
                <a:latin typeface="Arial"/>
                <a:cs typeface="Arial"/>
              </a:rPr>
              <a:t>especificada</a:t>
            </a:r>
            <a:r>
              <a:rPr lang="en-US" sz="1600" dirty="0">
                <a:latin typeface="Arial"/>
                <a:cs typeface="Arial"/>
              </a:rPr>
              <a:t> do host </a:t>
            </a:r>
            <a:r>
              <a:rPr lang="en-US" sz="1600" dirty="0" err="1">
                <a:latin typeface="Arial"/>
                <a:cs typeface="Arial"/>
              </a:rPr>
              <a:t>atual</a:t>
            </a:r>
            <a:r>
              <a:rPr lang="en-US" sz="1600" dirty="0">
                <a:latin typeface="Arial"/>
                <a:cs typeface="Arial"/>
              </a:rPr>
              <a:t>. Neste </a:t>
            </a:r>
            <a:r>
              <a:rPr lang="en-US" sz="1600" dirty="0" err="1">
                <a:latin typeface="Arial"/>
                <a:cs typeface="Arial"/>
              </a:rPr>
              <a:t>caso</a:t>
            </a:r>
            <a:r>
              <a:rPr lang="en-US" sz="1600" dirty="0">
                <a:latin typeface="Arial"/>
                <a:cs typeface="Arial"/>
              </a:rPr>
              <a:t> o </a:t>
            </a:r>
            <a:r>
              <a:rPr lang="en-US" sz="1600" dirty="0" err="1">
                <a:latin typeface="Arial"/>
                <a:cs typeface="Arial"/>
              </a:rPr>
              <a:t>servidor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vai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retornar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uma</a:t>
            </a:r>
            <a:r>
              <a:rPr lang="en-US" sz="1600" dirty="0">
                <a:latin typeface="Arial"/>
                <a:cs typeface="Arial"/>
              </a:rPr>
              <a:t> string e </a:t>
            </a:r>
            <a:r>
              <a:rPr lang="en-US" sz="1600" dirty="0" err="1">
                <a:latin typeface="Arial"/>
                <a:cs typeface="Arial"/>
              </a:rPr>
              <a:t>vamos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obter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uma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mensagem</a:t>
            </a:r>
            <a:r>
              <a:rPr lang="en-US" sz="1600" dirty="0">
                <a:latin typeface="Arial"/>
                <a:cs typeface="Arial"/>
              </a:rPr>
              <a:t> no </a:t>
            </a:r>
            <a:r>
              <a:rPr lang="en-US" sz="1600" dirty="0" err="1">
                <a:latin typeface="Arial"/>
                <a:cs typeface="Arial"/>
              </a:rPr>
              <a:t>cliente</a:t>
            </a:r>
            <a:r>
              <a:rPr lang="en-US" sz="1600" dirty="0">
                <a:latin typeface="Arial"/>
                <a:cs typeface="Arial"/>
              </a:rPr>
              <a:t> a </a:t>
            </a:r>
            <a:r>
              <a:rPr lang="en-US" sz="1600" dirty="0" err="1">
                <a:latin typeface="Arial"/>
                <a:cs typeface="Arial"/>
              </a:rPr>
              <a:t>dizer</a:t>
            </a:r>
            <a:r>
              <a:rPr lang="en-US" sz="1600" dirty="0">
                <a:latin typeface="Arial"/>
                <a:cs typeface="Arial"/>
              </a:rPr>
              <a:t> que </a:t>
            </a:r>
            <a:r>
              <a:rPr lang="en-US" sz="1600" dirty="0" err="1">
                <a:latin typeface="Arial"/>
                <a:cs typeface="Arial"/>
              </a:rPr>
              <a:t>nos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confirma</a:t>
            </a:r>
            <a:r>
              <a:rPr lang="en-US" sz="1600" dirty="0">
                <a:latin typeface="Arial"/>
                <a:cs typeface="Arial"/>
              </a:rPr>
              <a:t> que </a:t>
            </a:r>
            <a:r>
              <a:rPr lang="en-US" sz="1600" dirty="0" err="1">
                <a:latin typeface="Arial"/>
                <a:cs typeface="Arial"/>
              </a:rPr>
              <a:t>foi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feita</a:t>
            </a:r>
            <a:r>
              <a:rPr lang="en-US" sz="1600" dirty="0">
                <a:latin typeface="Arial"/>
                <a:cs typeface="Arial"/>
              </a:rPr>
              <a:t> a </a:t>
            </a:r>
            <a:r>
              <a:rPr lang="en-US" sz="1600" dirty="0" err="1">
                <a:latin typeface="Arial"/>
                <a:cs typeface="Arial"/>
              </a:rPr>
              <a:t>comunicação</a:t>
            </a:r>
            <a:r>
              <a:rPr lang="en-US" sz="1600" dirty="0">
                <a:latin typeface="Arial"/>
                <a:cs typeface="Arial"/>
              </a:rPr>
              <a:t>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72C32EF-6175-4ED6-9E8E-417B8FBD7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15" y="1097550"/>
            <a:ext cx="9014192" cy="266482"/>
          </a:xfrm>
          <a:prstGeom prst="rect">
            <a:avLst/>
          </a:prstGeom>
        </p:spPr>
      </p:pic>
      <p:sp>
        <p:nvSpPr>
          <p:cNvPr id="18" name="Text Box 10">
            <a:extLst>
              <a:ext uri="{FF2B5EF4-FFF2-40B4-BE49-F238E27FC236}">
                <a16:creationId xmlns:a16="http://schemas.microsoft.com/office/drawing/2014/main" id="{8CDF325E-3575-497F-8176-D70CF8855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6F28D202-E823-4FA6-A8E0-FE3D4E79F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29</a:t>
            </a:fld>
            <a:r>
              <a:rPr lang="pt-PT" sz="1000" dirty="0"/>
              <a:t> -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90E83F4D-9D25-493D-AA51-0C7AE49FD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E3126C78-B89A-4240-B6C9-F21CB751DE2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7AD41DE2-59DC-4917-844C-B14F426F8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3" name="Rectângulo 19">
            <a:extLst>
              <a:ext uri="{FF2B5EF4-FFF2-40B4-BE49-F238E27FC236}">
                <a16:creationId xmlns:a16="http://schemas.microsoft.com/office/drawing/2014/main" id="{3B098EA2-56EF-4D1B-A0DD-69D71E9C495E}"/>
              </a:ext>
            </a:extLst>
          </p:cNvPr>
          <p:cNvSpPr/>
          <p:nvPr/>
        </p:nvSpPr>
        <p:spPr>
          <a:xfrm>
            <a:off x="5489575" y="515846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EA2397-AC61-4A22-833F-DDAB5E3BEA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5E13302-526D-1675-B17B-D2F6FF405C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47" y="2667000"/>
            <a:ext cx="6941105" cy="342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45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0.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Introdu</a:t>
            </a:r>
            <a:r>
              <a:rPr lang="pt-BR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ção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Objectivos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11EED7C-F203-447C-8DD1-A9C2FABC7866}"/>
              </a:ext>
            </a:extLst>
          </p:cNvPr>
          <p:cNvSpPr txBox="1"/>
          <p:nvPr/>
        </p:nvSpPr>
        <p:spPr>
          <a:xfrm>
            <a:off x="419100" y="1113472"/>
            <a:ext cx="8305800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en-US" dirty="0">
                <a:latin typeface="Arial"/>
                <a:cs typeface="Arial"/>
              </a:rPr>
              <a:t>Com o desenvolvimento deste trabalho </a:t>
            </a:r>
            <a:r>
              <a:rPr lang="en-US" dirty="0" err="1">
                <a:latin typeface="Arial"/>
                <a:cs typeface="Arial"/>
              </a:rPr>
              <a:t>pretende</a:t>
            </a:r>
            <a:r>
              <a:rPr lang="en-US" dirty="0">
                <a:latin typeface="Arial"/>
                <a:cs typeface="Arial"/>
              </a:rPr>
              <a:t>-se </a:t>
            </a:r>
            <a:r>
              <a:rPr lang="en-US" dirty="0" err="1">
                <a:latin typeface="Arial"/>
                <a:cs typeface="Arial"/>
              </a:rPr>
              <a:t>demonstrar</a:t>
            </a:r>
            <a:r>
              <a:rPr lang="en-US" dirty="0">
                <a:latin typeface="Arial"/>
                <a:cs typeface="Arial"/>
              </a:rPr>
              <a:t> o que se </a:t>
            </a:r>
            <a:r>
              <a:rPr lang="en-US" dirty="0" err="1">
                <a:latin typeface="Arial"/>
                <a:cs typeface="Arial"/>
              </a:rPr>
              <a:t>aprendeu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em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ambiente</a:t>
            </a:r>
            <a:r>
              <a:rPr lang="en-US" dirty="0">
                <a:latin typeface="Arial"/>
                <a:cs typeface="Arial"/>
              </a:rPr>
              <a:t> de </a:t>
            </a:r>
            <a:r>
              <a:rPr lang="en-US" dirty="0" err="1">
                <a:latin typeface="Arial"/>
                <a:cs typeface="Arial"/>
              </a:rPr>
              <a:t>sala</a:t>
            </a:r>
            <a:r>
              <a:rPr lang="en-US" dirty="0">
                <a:latin typeface="Arial"/>
                <a:cs typeface="Arial"/>
              </a:rPr>
              <a:t> de aula </a:t>
            </a:r>
            <a:r>
              <a:rPr lang="en-US" dirty="0" err="1">
                <a:latin typeface="Arial"/>
                <a:cs typeface="Arial"/>
              </a:rPr>
              <a:t>na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b="1" dirty="0" err="1">
                <a:latin typeface="Arial"/>
                <a:cs typeface="Arial"/>
              </a:rPr>
              <a:t>Unidade</a:t>
            </a:r>
            <a:r>
              <a:rPr lang="en-US" b="1" dirty="0">
                <a:latin typeface="Arial"/>
                <a:cs typeface="Arial"/>
              </a:rPr>
              <a:t> Curricular </a:t>
            </a:r>
            <a:r>
              <a:rPr lang="en-US" dirty="0">
                <a:latin typeface="Arial"/>
                <a:cs typeface="Arial"/>
              </a:rPr>
              <a:t>de </a:t>
            </a:r>
            <a:r>
              <a:rPr lang="en-US" b="1" dirty="0">
                <a:latin typeface="Arial"/>
                <a:cs typeface="Arial"/>
              </a:rPr>
              <a:t>IS – Integra</a:t>
            </a:r>
            <a:r>
              <a:rPr lang="pt-BR" b="1" dirty="0" err="1">
                <a:latin typeface="Arial" pitchFamily="34" charset="0"/>
                <a:cs typeface="Arial" pitchFamily="34" charset="0"/>
              </a:rPr>
              <a:t>ção</a:t>
            </a:r>
            <a:r>
              <a:rPr lang="en-US" b="1" dirty="0">
                <a:latin typeface="Arial"/>
                <a:cs typeface="Arial"/>
              </a:rPr>
              <a:t> de </a:t>
            </a:r>
            <a:r>
              <a:rPr lang="en-US" b="1" dirty="0" err="1">
                <a:latin typeface="Arial"/>
                <a:cs typeface="Arial"/>
              </a:rPr>
              <a:t>Sistemas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abordadas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pelo</a:t>
            </a:r>
            <a:r>
              <a:rPr lang="en-US" dirty="0">
                <a:latin typeface="Arial"/>
                <a:cs typeface="Arial"/>
              </a:rPr>
              <a:t> professor</a:t>
            </a:r>
            <a:r>
              <a:rPr lang="en-US" b="1" dirty="0">
                <a:latin typeface="Arial"/>
                <a:cs typeface="Arial"/>
              </a:rPr>
              <a:t> Jorge Ribeiro</a:t>
            </a:r>
            <a:r>
              <a:rPr lang="en-US" dirty="0">
                <a:latin typeface="Arial"/>
                <a:cs typeface="Arial"/>
              </a:rPr>
              <a:t>. O </a:t>
            </a:r>
            <a:r>
              <a:rPr lang="en-US" dirty="0" err="1">
                <a:latin typeface="Arial"/>
                <a:cs typeface="Arial"/>
              </a:rPr>
              <a:t>docente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disponibilizou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também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todos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os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ficheiros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necessários</a:t>
            </a:r>
            <a:r>
              <a:rPr lang="en-US" dirty="0">
                <a:latin typeface="Arial"/>
                <a:cs typeface="Arial"/>
              </a:rPr>
              <a:t> no </a:t>
            </a:r>
            <a:r>
              <a:rPr lang="en-US" dirty="0" err="1">
                <a:latin typeface="Arial"/>
                <a:cs typeface="Arial"/>
              </a:rPr>
              <a:t>moodle</a:t>
            </a:r>
            <a:r>
              <a:rPr lang="en-US" dirty="0">
                <a:latin typeface="Arial"/>
                <a:cs typeface="Arial"/>
              </a:rPr>
              <a:t> para que </a:t>
            </a:r>
            <a:r>
              <a:rPr lang="en-US" dirty="0" err="1">
                <a:latin typeface="Arial"/>
                <a:cs typeface="Arial"/>
              </a:rPr>
              <a:t>os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b="1" dirty="0" err="1">
                <a:latin typeface="Arial"/>
                <a:cs typeface="Arial"/>
              </a:rPr>
              <a:t>tutoriais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fossem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realizados</a:t>
            </a:r>
            <a:r>
              <a:rPr lang="en-US" dirty="0">
                <a:latin typeface="Arial"/>
                <a:cs typeface="Arial"/>
              </a:rPr>
              <a:t> com </a:t>
            </a:r>
            <a:r>
              <a:rPr lang="en-US" dirty="0" err="1">
                <a:latin typeface="Arial"/>
                <a:cs typeface="Arial"/>
              </a:rPr>
              <a:t>sucesso</a:t>
            </a:r>
            <a:r>
              <a:rPr lang="en-US" dirty="0">
                <a:latin typeface="Arial"/>
                <a:cs typeface="Arial"/>
              </a:rPr>
              <a:t>. 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A544920-6707-4659-B18A-D26D8633D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6" name="Rectângulo 19">
            <a:extLst>
              <a:ext uri="{FF2B5EF4-FFF2-40B4-BE49-F238E27FC236}">
                <a16:creationId xmlns:a16="http://schemas.microsoft.com/office/drawing/2014/main" id="{852A70B7-6323-4A44-B834-BA855D329613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0F765A22-79AE-4071-8A9D-ABBA4AA7F8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18" name="Text Box 10">
            <a:extLst>
              <a:ext uri="{FF2B5EF4-FFF2-40B4-BE49-F238E27FC236}">
                <a16:creationId xmlns:a16="http://schemas.microsoft.com/office/drawing/2014/main" id="{8ECF715B-F9E0-4863-AD75-966FC8E63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4BC6908-8354-4FC5-85E7-48B4C5A18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</a:t>
            </a:fld>
            <a:r>
              <a:rPr lang="pt-PT" sz="1000" dirty="0"/>
              <a:t> -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1746237-96D0-449B-A7D4-FA769D2A3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2084FA7D-AEDB-4C8C-965A-F8C23AD4DE71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46E91E86-CA20-4A52-9179-FD95DE3478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pic>
        <p:nvPicPr>
          <p:cNvPr id="1026" name="Picture 2" descr="RPC(remote procedure call) in distributed system in hindi - YouTube">
            <a:extLst>
              <a:ext uri="{FF2B5EF4-FFF2-40B4-BE49-F238E27FC236}">
                <a16:creationId xmlns:a16="http://schemas.microsoft.com/office/drawing/2014/main" id="{6991CD05-C587-EC10-4BC1-AD5E99C4E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2735" r="17500" b="23332"/>
          <a:stretch/>
        </p:blipFill>
        <p:spPr bwMode="auto">
          <a:xfrm>
            <a:off x="673100" y="2795104"/>
            <a:ext cx="3124200" cy="172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PC (remote procedure call): What's behind the technology? - IONOS">
            <a:extLst>
              <a:ext uri="{FF2B5EF4-FFF2-40B4-BE49-F238E27FC236}">
                <a16:creationId xmlns:a16="http://schemas.microsoft.com/office/drawing/2014/main" id="{6B61F2C7-8598-6F3E-EC1A-442DFB68FA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" r="2254"/>
          <a:stretch/>
        </p:blipFill>
        <p:spPr bwMode="auto">
          <a:xfrm>
            <a:off x="4885490" y="2284678"/>
            <a:ext cx="3675674" cy="203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BFD36CC-35BB-C614-DCC9-558FC92DB20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8127" r="3040" b="5371"/>
          <a:stretch/>
        </p:blipFill>
        <p:spPr>
          <a:xfrm>
            <a:off x="552556" y="4847422"/>
            <a:ext cx="4047909" cy="137063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5A1EE91-17D8-7116-ED4F-57A15D558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4133" r="2604" b="3902"/>
          <a:stretch/>
        </p:blipFill>
        <p:spPr bwMode="auto">
          <a:xfrm>
            <a:off x="4809698" y="4256264"/>
            <a:ext cx="3531235" cy="199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97" y="673253"/>
            <a:ext cx="88090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GB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4.2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Exercício 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2" name="Rectângulo 19">
            <a:extLst>
              <a:ext uri="{FF2B5EF4-FFF2-40B4-BE49-F238E27FC236}">
                <a16:creationId xmlns:a16="http://schemas.microsoft.com/office/drawing/2014/main" id="{76DC759E-D989-43C6-A9FB-51F034D4FCA1}"/>
              </a:ext>
            </a:extLst>
          </p:cNvPr>
          <p:cNvSpPr/>
          <p:nvPr/>
        </p:nvSpPr>
        <p:spPr>
          <a:xfrm>
            <a:off x="373844" y="1346932"/>
            <a:ext cx="85739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en-US" sz="1600" dirty="0">
                <a:latin typeface="Arial"/>
                <a:cs typeface="Arial"/>
              </a:rPr>
              <a:t>No </a:t>
            </a:r>
            <a:r>
              <a:rPr lang="en-US" sz="1600" dirty="0" err="1">
                <a:latin typeface="Arial"/>
                <a:cs typeface="Arial"/>
              </a:rPr>
              <a:t>exercício</a:t>
            </a:r>
            <a:r>
              <a:rPr lang="en-US" sz="1600" dirty="0">
                <a:latin typeface="Arial"/>
                <a:cs typeface="Arial"/>
              </a:rPr>
              <a:t> 2 o </a:t>
            </a:r>
            <a:r>
              <a:rPr lang="en-US" sz="1600" dirty="0" err="1">
                <a:latin typeface="Arial"/>
                <a:cs typeface="Arial"/>
              </a:rPr>
              <a:t>servidor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vai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retornar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uma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adi</a:t>
            </a:r>
            <a:r>
              <a:rPr lang="pt-PT" sz="1600" dirty="0" err="1">
                <a:latin typeface="Arial"/>
                <a:cs typeface="Arial"/>
              </a:rPr>
              <a:t>ção</a:t>
            </a:r>
            <a:r>
              <a:rPr lang="pt-PT" sz="1600" dirty="0">
                <a:latin typeface="Arial"/>
                <a:cs typeface="Arial"/>
              </a:rPr>
              <a:t> de 10+15, sendo assim é retornado o valor 25.</a:t>
            </a:r>
            <a:endParaRPr lang="en-US" sz="1600" dirty="0">
              <a:latin typeface="Arial"/>
              <a:cs typeface="Arial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72C32EF-6175-4ED6-9E8E-417B8FBD7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15" y="1097550"/>
            <a:ext cx="9014192" cy="266482"/>
          </a:xfrm>
          <a:prstGeom prst="rect">
            <a:avLst/>
          </a:prstGeom>
        </p:spPr>
      </p:pic>
      <p:sp>
        <p:nvSpPr>
          <p:cNvPr id="18" name="Text Box 10">
            <a:extLst>
              <a:ext uri="{FF2B5EF4-FFF2-40B4-BE49-F238E27FC236}">
                <a16:creationId xmlns:a16="http://schemas.microsoft.com/office/drawing/2014/main" id="{8CDF325E-3575-497F-8176-D70CF8855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6F28D202-E823-4FA6-A8E0-FE3D4E79F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30</a:t>
            </a:fld>
            <a:r>
              <a:rPr lang="pt-PT" sz="1000" dirty="0"/>
              <a:t> -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90E83F4D-9D25-493D-AA51-0C7AE49FD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E3126C78-B89A-4240-B6C9-F21CB751DE2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7AD41DE2-59DC-4917-844C-B14F426F8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3" name="Rectângulo 19">
            <a:extLst>
              <a:ext uri="{FF2B5EF4-FFF2-40B4-BE49-F238E27FC236}">
                <a16:creationId xmlns:a16="http://schemas.microsoft.com/office/drawing/2014/main" id="{3B098EA2-56EF-4D1B-A0DD-69D71E9C495E}"/>
              </a:ext>
            </a:extLst>
          </p:cNvPr>
          <p:cNvSpPr/>
          <p:nvPr/>
        </p:nvSpPr>
        <p:spPr>
          <a:xfrm>
            <a:off x="5489575" y="515846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EA2397-AC61-4A22-833F-DDAB5E3BEA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4B18AC38-38E8-CE68-E403-143170AA30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09" y="2273650"/>
            <a:ext cx="7698382" cy="378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49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97" y="673253"/>
            <a:ext cx="88090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GB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4.3 </a:t>
            </a:r>
            <a:r>
              <a:rPr lang="pt-B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Exercício 3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2" name="Rectângulo 19">
            <a:extLst>
              <a:ext uri="{FF2B5EF4-FFF2-40B4-BE49-F238E27FC236}">
                <a16:creationId xmlns:a16="http://schemas.microsoft.com/office/drawing/2014/main" id="{76DC759E-D989-43C6-A9FB-51F034D4FCA1}"/>
              </a:ext>
            </a:extLst>
          </p:cNvPr>
          <p:cNvSpPr/>
          <p:nvPr/>
        </p:nvSpPr>
        <p:spPr>
          <a:xfrm>
            <a:off x="373844" y="1346932"/>
            <a:ext cx="85739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en-US" sz="1600" dirty="0">
                <a:latin typeface="Arial"/>
                <a:cs typeface="Arial"/>
              </a:rPr>
              <a:t>No 3º </a:t>
            </a:r>
            <a:r>
              <a:rPr lang="en-US" sz="1600" dirty="0" err="1">
                <a:latin typeface="Arial"/>
                <a:cs typeface="Arial"/>
              </a:rPr>
              <a:t>exercício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procedeu</a:t>
            </a:r>
            <a:r>
              <a:rPr lang="en-US" sz="1600" dirty="0">
                <a:latin typeface="Arial"/>
                <a:cs typeface="Arial"/>
              </a:rPr>
              <a:t>-se da </a:t>
            </a:r>
            <a:r>
              <a:rPr lang="en-US" sz="1600" dirty="0" err="1">
                <a:latin typeface="Arial"/>
                <a:cs typeface="Arial"/>
              </a:rPr>
              <a:t>mesma</a:t>
            </a:r>
            <a:r>
              <a:rPr lang="en-US" sz="1600" dirty="0">
                <a:latin typeface="Arial"/>
                <a:cs typeface="Arial"/>
              </a:rPr>
              <a:t> forma, mas agora o </a:t>
            </a:r>
            <a:r>
              <a:rPr lang="en-US" sz="1600" dirty="0" err="1">
                <a:latin typeface="Arial"/>
                <a:cs typeface="Arial"/>
              </a:rPr>
              <a:t>servidor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vai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receber</a:t>
            </a:r>
            <a:r>
              <a:rPr lang="en-US" sz="1600" dirty="0">
                <a:latin typeface="Arial"/>
                <a:cs typeface="Arial"/>
              </a:rPr>
              <a:t> um array e </a:t>
            </a:r>
            <a:r>
              <a:rPr lang="en-US" sz="1600" dirty="0" err="1">
                <a:latin typeface="Arial"/>
                <a:cs typeface="Arial"/>
              </a:rPr>
              <a:t>será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retornado</a:t>
            </a:r>
            <a:r>
              <a:rPr lang="en-US" sz="1600" dirty="0">
                <a:latin typeface="Arial"/>
                <a:cs typeface="Arial"/>
              </a:rPr>
              <a:t> o </a:t>
            </a:r>
            <a:r>
              <a:rPr lang="en-US" sz="1600" dirty="0" err="1">
                <a:latin typeface="Arial"/>
                <a:cs typeface="Arial"/>
              </a:rPr>
              <a:t>mesmo</a:t>
            </a:r>
            <a:r>
              <a:rPr lang="en-US" sz="1600" dirty="0">
                <a:latin typeface="Arial"/>
                <a:cs typeface="Arial"/>
              </a:rPr>
              <a:t> array no </a:t>
            </a:r>
            <a:r>
              <a:rPr lang="en-US" sz="1600" dirty="0" err="1">
                <a:latin typeface="Arial"/>
                <a:cs typeface="Arial"/>
              </a:rPr>
              <a:t>cliente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obtendo</a:t>
            </a:r>
            <a:r>
              <a:rPr lang="en-US" sz="1600" dirty="0">
                <a:latin typeface="Arial"/>
                <a:cs typeface="Arial"/>
              </a:rPr>
              <a:t>-se </a:t>
            </a:r>
            <a:r>
              <a:rPr lang="en-US" sz="1600" dirty="0" err="1">
                <a:latin typeface="Arial"/>
                <a:cs typeface="Arial"/>
              </a:rPr>
              <a:t>assim</a:t>
            </a:r>
            <a:r>
              <a:rPr lang="en-US" sz="1600" dirty="0">
                <a:latin typeface="Arial"/>
                <a:cs typeface="Arial"/>
              </a:rPr>
              <a:t> o </a:t>
            </a:r>
            <a:r>
              <a:rPr lang="en-US" sz="1600" dirty="0" err="1">
                <a:latin typeface="Arial"/>
                <a:cs typeface="Arial"/>
              </a:rPr>
              <a:t>contacto</a:t>
            </a:r>
            <a:r>
              <a:rPr lang="en-US" sz="1600" dirty="0">
                <a:latin typeface="Arial"/>
                <a:cs typeface="Arial"/>
              </a:rPr>
              <a:t> do João.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72C32EF-6175-4ED6-9E8E-417B8FBD7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15" y="1097550"/>
            <a:ext cx="9014192" cy="266482"/>
          </a:xfrm>
          <a:prstGeom prst="rect">
            <a:avLst/>
          </a:prstGeom>
        </p:spPr>
      </p:pic>
      <p:sp>
        <p:nvSpPr>
          <p:cNvPr id="18" name="Text Box 10">
            <a:extLst>
              <a:ext uri="{FF2B5EF4-FFF2-40B4-BE49-F238E27FC236}">
                <a16:creationId xmlns:a16="http://schemas.microsoft.com/office/drawing/2014/main" id="{8CDF325E-3575-497F-8176-D70CF8855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6F28D202-E823-4FA6-A8E0-FE3D4E79F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31</a:t>
            </a:fld>
            <a:r>
              <a:rPr lang="pt-PT" sz="1000" dirty="0"/>
              <a:t> -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90E83F4D-9D25-493D-AA51-0C7AE49FD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E3126C78-B89A-4240-B6C9-F21CB751DE28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7AD41DE2-59DC-4917-844C-B14F426F8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3" name="Rectângulo 19">
            <a:extLst>
              <a:ext uri="{FF2B5EF4-FFF2-40B4-BE49-F238E27FC236}">
                <a16:creationId xmlns:a16="http://schemas.microsoft.com/office/drawing/2014/main" id="{3B098EA2-56EF-4D1B-A0DD-69D71E9C495E}"/>
              </a:ext>
            </a:extLst>
          </p:cNvPr>
          <p:cNvSpPr/>
          <p:nvPr/>
        </p:nvSpPr>
        <p:spPr>
          <a:xfrm>
            <a:off x="5489575" y="515846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EA2397-AC61-4A22-833F-DDAB5E3BEA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547A166D-2A72-719E-B8B0-90E9A057A3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37" y="2382233"/>
            <a:ext cx="7205926" cy="361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01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45068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5. Conclusão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2DC10BB-EE90-490B-903C-92703AA9B487}"/>
              </a:ext>
            </a:extLst>
          </p:cNvPr>
          <p:cNvSpPr txBox="1"/>
          <p:nvPr/>
        </p:nvSpPr>
        <p:spPr>
          <a:xfrm>
            <a:off x="419100" y="1087714"/>
            <a:ext cx="8305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pt-PT" dirty="0"/>
              <a:t>Com a realização deste trabalho, foi possível obtermos e assimilar conhecimentos sobre o funcionamento dos RPC, RMI e Sockets. 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4A3D3A2-11DD-4557-AB2A-E3DDF575B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Text Box 10">
            <a:extLst>
              <a:ext uri="{FF2B5EF4-FFF2-40B4-BE49-F238E27FC236}">
                <a16:creationId xmlns:a16="http://schemas.microsoft.com/office/drawing/2014/main" id="{52DC5E7A-915F-4309-9A58-4DB1D8F8F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147A4060-88F8-4EA0-A0E6-017C8E77D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32</a:t>
            </a:fld>
            <a:r>
              <a:rPr lang="pt-PT" sz="1000" dirty="0"/>
              <a:t> -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063D0A12-7269-471C-A636-6A216D5C4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2D59F31C-783F-498C-ABF7-C3E44CBF8B66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E2381B2C-2472-499D-AA50-2A52367E68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3" name="Rectângulo 19">
            <a:extLst>
              <a:ext uri="{FF2B5EF4-FFF2-40B4-BE49-F238E27FC236}">
                <a16:creationId xmlns:a16="http://schemas.microsoft.com/office/drawing/2014/main" id="{65C3353E-895D-4138-8467-776217C9BA47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AEEDEC7D-0897-4C52-BABF-22CAF94FF4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1026" name="Picture 2" descr="Java Sockets Tutorial - YouTube">
            <a:extLst>
              <a:ext uri="{FF2B5EF4-FFF2-40B4-BE49-F238E27FC236}">
                <a16:creationId xmlns:a16="http://schemas.microsoft.com/office/drawing/2014/main" id="{290E0E3D-C710-4750-A537-EF3E2780C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9" b="19518"/>
          <a:stretch/>
        </p:blipFill>
        <p:spPr bwMode="auto">
          <a:xfrm>
            <a:off x="1492759" y="1981200"/>
            <a:ext cx="3155441" cy="143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 RMI">
            <a:extLst>
              <a:ext uri="{FF2B5EF4-FFF2-40B4-BE49-F238E27FC236}">
                <a16:creationId xmlns:a16="http://schemas.microsoft.com/office/drawing/2014/main" id="{E5F83BDE-05A9-4EEF-B9C7-3995E1425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595340"/>
            <a:ext cx="3095625" cy="157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mote Procedure Call (RPC) in Operating System - GeeksforGeeks">
            <a:extLst>
              <a:ext uri="{FF2B5EF4-FFF2-40B4-BE49-F238E27FC236}">
                <a16:creationId xmlns:a16="http://schemas.microsoft.com/office/drawing/2014/main" id="{E99828CB-9F21-4DAE-8203-3849417BA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473" y="1752600"/>
            <a:ext cx="2416927" cy="276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43D593A9-C625-0784-EBF6-02F541E5B5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6" t="6321" r="3592" b="15445"/>
          <a:stretch/>
        </p:blipFill>
        <p:spPr bwMode="auto">
          <a:xfrm>
            <a:off x="2088194" y="3636559"/>
            <a:ext cx="1950406" cy="253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421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6.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Bibliografia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Referências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Web</a:t>
            </a:r>
          </a:p>
          <a:p>
            <a:pPr>
              <a:spcBef>
                <a:spcPct val="50000"/>
              </a:spcBef>
              <a:defRPr/>
            </a:pP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52400" y="1066800"/>
            <a:ext cx="88392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600" dirty="0">
                <a:solidFill>
                  <a:srgbClr val="FFC000"/>
                </a:solidFill>
                <a:cs typeface="Arial" panose="020B0604020202020204" pitchFamily="34" charset="0"/>
              </a:rPr>
              <a:t>■ </a:t>
            </a:r>
            <a:r>
              <a:rPr lang="en-US" sz="1600" dirty="0"/>
              <a:t>Sockets Oracle: </a:t>
            </a:r>
            <a:r>
              <a:rPr lang="pt-PT" sz="1600" dirty="0">
                <a:hlinkClick r:id="rId3"/>
              </a:rPr>
              <a:t>https://docs.oracle.com/javase/tutorial/networking/sockets/index.html</a:t>
            </a:r>
            <a:r>
              <a:rPr lang="pt-PT" sz="1600" dirty="0"/>
              <a:t> </a:t>
            </a:r>
            <a:br>
              <a:rPr lang="pt-PT" sz="1600" dirty="0"/>
            </a:br>
            <a:r>
              <a:rPr lang="en-US" sz="1600" dirty="0">
                <a:solidFill>
                  <a:srgbClr val="FFC000"/>
                </a:solidFill>
                <a:cs typeface="Arial" panose="020B0604020202020204" pitchFamily="34" charset="0"/>
              </a:rPr>
              <a:t>■ </a:t>
            </a:r>
            <a:r>
              <a:rPr lang="en-US" sz="1600" dirty="0"/>
              <a:t>Sockets communication Oracle: </a:t>
            </a:r>
            <a:r>
              <a:rPr lang="en-US" sz="1600" dirty="0">
                <a:hlinkClick r:id="rId4"/>
              </a:rPr>
              <a:t>https://www.oracle.com/java/technologies/jpl2-socket-communication.html</a:t>
            </a:r>
            <a:r>
              <a:rPr lang="en-US" sz="1600" dirty="0"/>
              <a:t> </a:t>
            </a: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600" dirty="0">
                <a:solidFill>
                  <a:srgbClr val="FFC000"/>
                </a:solidFill>
                <a:cs typeface="Arial" panose="020B0604020202020204" pitchFamily="34" charset="0"/>
              </a:rPr>
              <a:t>■ </a:t>
            </a:r>
            <a:r>
              <a:rPr lang="en-US" sz="1600" dirty="0"/>
              <a:t>RPC </a:t>
            </a:r>
            <a:r>
              <a:rPr lang="en-US" sz="1600" dirty="0" err="1"/>
              <a:t>Netbula</a:t>
            </a:r>
            <a:r>
              <a:rPr lang="en-US" sz="1600" dirty="0"/>
              <a:t>: </a:t>
            </a:r>
            <a:r>
              <a:rPr lang="pt-PT" sz="1600" dirty="0">
                <a:hlinkClick r:id="rId5"/>
              </a:rPr>
              <a:t>http://gbidsilva.blogspot.com/2012/02/rpc-with-netbula-jrpc.html</a:t>
            </a:r>
            <a:r>
              <a:rPr lang="pt-PT" sz="1600" dirty="0"/>
              <a:t> </a:t>
            </a: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600" dirty="0">
                <a:solidFill>
                  <a:srgbClr val="FFC000"/>
                </a:solidFill>
                <a:cs typeface="Arial" panose="020B0604020202020204" pitchFamily="34" charset="0"/>
              </a:rPr>
              <a:t>■ </a:t>
            </a:r>
            <a:r>
              <a:rPr lang="en-US" sz="1600" dirty="0" err="1"/>
              <a:t>Netbula</a:t>
            </a:r>
            <a:r>
              <a:rPr lang="en-US" sz="1600" dirty="0"/>
              <a:t>: </a:t>
            </a:r>
            <a:r>
              <a:rPr lang="en-US" sz="1600" dirty="0">
                <a:solidFill>
                  <a:srgbClr val="FFC000"/>
                </a:solidFill>
                <a:cs typeface="Arial" panose="020B0604020202020204" pitchFamily="34" charset="0"/>
                <a:hlinkClick r:id="rId6"/>
              </a:rPr>
              <a:t>http://netbula.com/javarpc/msgsamp.html</a:t>
            </a:r>
            <a:endParaRPr lang="en-US" sz="1600" dirty="0">
              <a:solidFill>
                <a:srgbClr val="FFC000"/>
              </a:solidFill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600" dirty="0">
                <a:solidFill>
                  <a:srgbClr val="FFC000"/>
                </a:solidFill>
                <a:cs typeface="Arial" panose="020B0604020202020204" pitchFamily="34" charset="0"/>
              </a:rPr>
              <a:t>■ </a:t>
            </a:r>
            <a:r>
              <a:rPr lang="en-US" sz="1600" dirty="0"/>
              <a:t>JAVA RPC tutorial: </a:t>
            </a:r>
            <a:r>
              <a:rPr lang="en-US" sz="1600" dirty="0">
                <a:hlinkClick r:id="rId7"/>
              </a:rPr>
              <a:t>http://ybwebservicesjrpc.blogspot.com/</a:t>
            </a:r>
            <a:r>
              <a:rPr lang="en-US" sz="1600" dirty="0">
                <a:solidFill>
                  <a:srgbClr val="FFC000"/>
                </a:solidFill>
                <a:cs typeface="Arial" panose="020B0604020202020204" pitchFamily="34" charset="0"/>
              </a:rPr>
              <a:t> </a:t>
            </a:r>
            <a:endParaRPr lang="en-US" sz="16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DEBD917-885F-4E14-9AAA-FA7433880D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22" name="Text Box 10">
            <a:extLst>
              <a:ext uri="{FF2B5EF4-FFF2-40B4-BE49-F238E27FC236}">
                <a16:creationId xmlns:a16="http://schemas.microsoft.com/office/drawing/2014/main" id="{DA5B9C9C-A53C-457C-B627-555280D1C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BB99FE70-D639-4143-8929-E0DCB4730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33</a:t>
            </a:fld>
            <a:r>
              <a:rPr lang="pt-PT" sz="1000" dirty="0"/>
              <a:t> -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F0F6DBA2-3272-4ADE-89D0-26028F9556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5" name="Subtítulo 2">
            <a:extLst>
              <a:ext uri="{FF2B5EF4-FFF2-40B4-BE49-F238E27FC236}">
                <a16:creationId xmlns:a16="http://schemas.microsoft.com/office/drawing/2014/main" id="{A2840E1B-3AEA-43AD-BBA6-C2ECFCA81839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5E229B33-7BB1-4C1A-91F4-D6178C8F475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7" name="Rectângulo 19">
            <a:extLst>
              <a:ext uri="{FF2B5EF4-FFF2-40B4-BE49-F238E27FC236}">
                <a16:creationId xmlns:a16="http://schemas.microsoft.com/office/drawing/2014/main" id="{8C1A7A11-171A-4B51-AF54-818C7D826E60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BC0DA002-1D3A-41DC-B132-1A198053902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49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0250" y="5867400"/>
            <a:ext cx="5143500" cy="489738"/>
          </a:xfrm>
        </p:spPr>
        <p:txBody>
          <a:bodyPr>
            <a:normAutofit/>
          </a:bodyPr>
          <a:lstStyle/>
          <a:p>
            <a:r>
              <a:rPr lang="pt-PT" sz="15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www.ipvc.pt</a:t>
            </a:r>
            <a:endParaRPr lang="pt-PT" sz="15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06" y="3409950"/>
            <a:ext cx="4048787" cy="10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59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92948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1.1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Verificar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se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um ficheiro ou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directoria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existe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3BE218B-749A-4273-BE63-4B04D0615966}"/>
              </a:ext>
            </a:extLst>
          </p:cNvPr>
          <p:cNvSpPr txBox="1"/>
          <p:nvPr/>
        </p:nvSpPr>
        <p:spPr>
          <a:xfrm>
            <a:off x="326479" y="1143000"/>
            <a:ext cx="8305800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en-US" sz="1600" dirty="0">
                <a:latin typeface="Arial"/>
                <a:cs typeface="Arial"/>
              </a:rPr>
              <a:t>Nesta </a:t>
            </a:r>
            <a:r>
              <a:rPr lang="en-US" sz="1600" dirty="0" err="1">
                <a:latin typeface="Arial"/>
                <a:cs typeface="Arial"/>
              </a:rPr>
              <a:t>imagem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temos</a:t>
            </a:r>
            <a:r>
              <a:rPr lang="en-US" sz="1600" dirty="0">
                <a:latin typeface="Arial"/>
                <a:cs typeface="Arial"/>
              </a:rPr>
              <a:t> o </a:t>
            </a:r>
            <a:r>
              <a:rPr lang="en-US" sz="1600" dirty="0" err="1">
                <a:latin typeface="Arial"/>
                <a:cs typeface="Arial"/>
              </a:rPr>
              <a:t>diretório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onde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foram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executados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códigos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em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linha</a:t>
            </a:r>
            <a:r>
              <a:rPr lang="en-US" sz="1600" dirty="0">
                <a:latin typeface="Arial"/>
                <a:cs typeface="Arial"/>
              </a:rPr>
              <a:t> de comandos do windows e </a:t>
            </a:r>
            <a:r>
              <a:rPr lang="en-US" sz="1600" dirty="0" err="1">
                <a:latin typeface="Arial"/>
                <a:cs typeface="Arial"/>
              </a:rPr>
              <a:t>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respetivos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ficheiros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criados</a:t>
            </a:r>
            <a:r>
              <a:rPr lang="en-US" sz="1600" dirty="0">
                <a:latin typeface="Arial"/>
                <a:cs typeface="Arial"/>
              </a:rPr>
              <a:t> (</a:t>
            </a:r>
            <a:r>
              <a:rPr lang="en-US" sz="1600" b="1" dirty="0">
                <a:latin typeface="Arial"/>
                <a:cs typeface="Arial"/>
              </a:rPr>
              <a:t>.class</a:t>
            </a:r>
            <a:r>
              <a:rPr lang="en-US" sz="1600" dirty="0">
                <a:latin typeface="Arial"/>
                <a:cs typeface="Arial"/>
              </a:rPr>
              <a:t>), </a:t>
            </a:r>
            <a:r>
              <a:rPr lang="en-US" sz="1600" dirty="0" err="1">
                <a:latin typeface="Arial"/>
                <a:cs typeface="Arial"/>
              </a:rPr>
              <a:t>utilizados</a:t>
            </a:r>
            <a:r>
              <a:rPr lang="en-US" sz="1600" dirty="0">
                <a:latin typeface="Arial"/>
                <a:cs typeface="Arial"/>
              </a:rPr>
              <a:t> para </a:t>
            </a:r>
            <a:r>
              <a:rPr lang="en-US" sz="1600" dirty="0" err="1">
                <a:latin typeface="Arial"/>
                <a:cs typeface="Arial"/>
              </a:rPr>
              <a:t>realizar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exemplos</a:t>
            </a:r>
            <a:r>
              <a:rPr lang="en-US" sz="1600" dirty="0">
                <a:latin typeface="Arial"/>
                <a:cs typeface="Arial"/>
              </a:rPr>
              <a:t> de </a:t>
            </a:r>
            <a:r>
              <a:rPr lang="en-US" sz="1600" dirty="0" err="1">
                <a:latin typeface="Arial"/>
                <a:cs typeface="Arial"/>
              </a:rPr>
              <a:t>manipulação</a:t>
            </a:r>
            <a:r>
              <a:rPr lang="en-US" sz="1600" dirty="0">
                <a:latin typeface="Arial"/>
                <a:cs typeface="Arial"/>
              </a:rPr>
              <a:t> de </a:t>
            </a:r>
            <a:r>
              <a:rPr lang="en-US" sz="1600" dirty="0" err="1">
                <a:latin typeface="Arial"/>
                <a:cs typeface="Arial"/>
              </a:rPr>
              <a:t>ficheiros</a:t>
            </a:r>
            <a:r>
              <a:rPr lang="en-US" sz="1600" dirty="0">
                <a:latin typeface="Arial"/>
                <a:cs typeface="Arial"/>
              </a:rPr>
              <a:t>. Neste </a:t>
            </a:r>
            <a:r>
              <a:rPr lang="en-US" sz="1600" dirty="0" err="1">
                <a:latin typeface="Arial"/>
                <a:cs typeface="Arial"/>
              </a:rPr>
              <a:t>exemplo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verificou</a:t>
            </a:r>
            <a:r>
              <a:rPr lang="en-US" sz="1600" dirty="0">
                <a:latin typeface="Arial"/>
                <a:cs typeface="Arial"/>
              </a:rPr>
              <a:t>-se se </a:t>
            </a:r>
            <a:r>
              <a:rPr lang="en-US" sz="1600" dirty="0" err="1">
                <a:latin typeface="Arial"/>
                <a:cs typeface="Arial"/>
              </a:rPr>
              <a:t>existem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ficheiros</a:t>
            </a:r>
            <a:r>
              <a:rPr lang="en-US" sz="1600" dirty="0">
                <a:latin typeface="Arial"/>
                <a:cs typeface="Arial"/>
              </a:rPr>
              <a:t> de </a:t>
            </a:r>
            <a:r>
              <a:rPr lang="en-US" sz="1600" dirty="0" err="1">
                <a:latin typeface="Arial"/>
                <a:cs typeface="Arial"/>
              </a:rPr>
              <a:t>texto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“</a:t>
            </a:r>
            <a:r>
              <a:rPr lang="en-US" sz="1600" b="1" dirty="0" err="1">
                <a:latin typeface="Arial"/>
                <a:cs typeface="Arial"/>
              </a:rPr>
              <a:t>README_InputFile</a:t>
            </a:r>
            <a:r>
              <a:rPr lang="en-US" sz="1600" b="1" dirty="0">
                <a:latin typeface="Arial"/>
                <a:cs typeface="Arial"/>
              </a:rPr>
              <a:t>”</a:t>
            </a:r>
            <a:r>
              <a:rPr lang="en-US" sz="1600" dirty="0">
                <a:latin typeface="Arial"/>
                <a:cs typeface="Arial"/>
              </a:rPr>
              <a:t> e </a:t>
            </a:r>
            <a:r>
              <a:rPr lang="en-US" sz="1600" b="1" dirty="0">
                <a:latin typeface="Arial"/>
                <a:cs typeface="Arial"/>
              </a:rPr>
              <a:t>“</a:t>
            </a:r>
            <a:r>
              <a:rPr lang="en-US" sz="1600" b="1" dirty="0" err="1">
                <a:latin typeface="Arial"/>
                <a:cs typeface="Arial"/>
              </a:rPr>
              <a:t>BlaBlaBla</a:t>
            </a:r>
            <a:r>
              <a:rPr lang="en-US" sz="1600" b="1" dirty="0">
                <a:latin typeface="Arial"/>
                <a:cs typeface="Arial"/>
              </a:rPr>
              <a:t>”</a:t>
            </a:r>
            <a:r>
              <a:rPr lang="en-US" sz="1600" dirty="0">
                <a:latin typeface="Arial"/>
                <a:cs typeface="Arial"/>
              </a:rPr>
              <a:t>.</a:t>
            </a:r>
            <a:endParaRPr lang="pt-PT" sz="1600" dirty="0">
              <a:latin typeface="Arial"/>
              <a:cs typeface="Arial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F535E2C2-4A3E-4F57-8579-4CEE0050D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83" y="914400"/>
            <a:ext cx="9014192" cy="266482"/>
          </a:xfrm>
          <a:prstGeom prst="rect">
            <a:avLst/>
          </a:prstGeom>
        </p:spPr>
      </p:pic>
      <p:sp>
        <p:nvSpPr>
          <p:cNvPr id="20" name="Text Box 10">
            <a:extLst>
              <a:ext uri="{FF2B5EF4-FFF2-40B4-BE49-F238E27FC236}">
                <a16:creationId xmlns:a16="http://schemas.microsoft.com/office/drawing/2014/main" id="{F891BBBB-A380-4E2F-80EC-649041E7C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075C4712-C803-4AC1-BFA5-9D62601FF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</a:t>
            </a:fld>
            <a:r>
              <a:rPr lang="pt-PT" sz="1000" dirty="0"/>
              <a:t> -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AA1F7DB9-D03E-4C4F-BBDE-6E685A371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3" name="Subtítulo 2">
            <a:extLst>
              <a:ext uri="{FF2B5EF4-FFF2-40B4-BE49-F238E27FC236}">
                <a16:creationId xmlns:a16="http://schemas.microsoft.com/office/drawing/2014/main" id="{D7E71E75-F157-4CE3-B2CB-B22669AA711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CD9987DD-8D81-49B0-8643-29AC6BC035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7" name="Rectângulo 19">
            <a:extLst>
              <a:ext uri="{FF2B5EF4-FFF2-40B4-BE49-F238E27FC236}">
                <a16:creationId xmlns:a16="http://schemas.microsoft.com/office/drawing/2014/main" id="{22658C6A-D305-43E2-B156-8C9ED3D4DC38}"/>
              </a:ext>
            </a:extLst>
          </p:cNvPr>
          <p:cNvSpPr/>
          <p:nvPr/>
        </p:nvSpPr>
        <p:spPr>
          <a:xfrm>
            <a:off x="5677975" y="440853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B35D451F-9FFD-4463-AA97-E8651B7DE9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8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F9521C8E-A883-1F27-06A8-9ECC4C6A97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9" y="2895600"/>
            <a:ext cx="4245582" cy="28492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21130EF-0626-15F1-765C-FEA2103C67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2895600"/>
            <a:ext cx="4246414" cy="285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8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92948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1.2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Criar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um ficheiro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3BE218B-749A-4273-BE63-4B04D0615966}"/>
              </a:ext>
            </a:extLst>
          </p:cNvPr>
          <p:cNvSpPr txBox="1"/>
          <p:nvPr/>
        </p:nvSpPr>
        <p:spPr>
          <a:xfrm>
            <a:off x="326479" y="1178004"/>
            <a:ext cx="8305800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en-US" sz="1600" dirty="0">
                <a:latin typeface="Arial"/>
                <a:cs typeface="Arial"/>
              </a:rPr>
              <a:t>Neste </a:t>
            </a:r>
            <a:r>
              <a:rPr lang="en-US" sz="1600" dirty="0" err="1">
                <a:latin typeface="Arial"/>
                <a:cs typeface="Arial"/>
              </a:rPr>
              <a:t>exemplo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usamos</a:t>
            </a:r>
            <a:r>
              <a:rPr lang="en-US" sz="1600" dirty="0">
                <a:latin typeface="Arial"/>
                <a:cs typeface="Arial"/>
              </a:rPr>
              <a:t> o comando </a:t>
            </a:r>
            <a:r>
              <a:rPr lang="en-US" sz="1600" b="1" dirty="0" err="1">
                <a:latin typeface="Arial"/>
                <a:cs typeface="Arial"/>
              </a:rPr>
              <a:t>dir</a:t>
            </a:r>
            <a:r>
              <a:rPr lang="en-US" sz="1600" dirty="0">
                <a:latin typeface="Arial"/>
                <a:cs typeface="Arial"/>
              </a:rPr>
              <a:t> para </a:t>
            </a:r>
            <a:r>
              <a:rPr lang="en-US" sz="1600" dirty="0" err="1">
                <a:latin typeface="Arial"/>
                <a:cs typeface="Arial"/>
              </a:rPr>
              <a:t>verificar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onde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está</a:t>
            </a:r>
            <a:r>
              <a:rPr lang="en-US" sz="1600" dirty="0">
                <a:latin typeface="Arial"/>
                <a:cs typeface="Arial"/>
              </a:rPr>
              <a:t> o </a:t>
            </a:r>
            <a:r>
              <a:rPr lang="en-US" sz="1600" b="1" dirty="0">
                <a:latin typeface="Arial"/>
                <a:cs typeface="Arial"/>
              </a:rPr>
              <a:t>java.exe</a:t>
            </a:r>
            <a:r>
              <a:rPr lang="en-US" sz="1600" dirty="0">
                <a:latin typeface="Arial"/>
                <a:cs typeface="Arial"/>
              </a:rPr>
              <a:t>,</a:t>
            </a:r>
            <a:r>
              <a:rPr lang="en-US" sz="1600" b="1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de modo a </a:t>
            </a:r>
            <a:r>
              <a:rPr lang="en-US" sz="1600" dirty="0" err="1">
                <a:latin typeface="Arial"/>
                <a:cs typeface="Arial"/>
              </a:rPr>
              <a:t>definir</a:t>
            </a:r>
            <a:r>
              <a:rPr lang="en-US" sz="1600" dirty="0">
                <a:latin typeface="Arial"/>
                <a:cs typeface="Arial"/>
              </a:rPr>
              <a:t> a </a:t>
            </a:r>
            <a:r>
              <a:rPr lang="en-US" sz="1600" b="1" dirty="0">
                <a:latin typeface="Arial"/>
                <a:cs typeface="Arial"/>
              </a:rPr>
              <a:t>PATH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através</a:t>
            </a:r>
            <a:r>
              <a:rPr lang="en-US" sz="1600" dirty="0">
                <a:latin typeface="Arial"/>
                <a:cs typeface="Arial"/>
              </a:rPr>
              <a:t> do comando </a:t>
            </a:r>
            <a:r>
              <a:rPr lang="en-US" sz="1600" b="1" dirty="0">
                <a:latin typeface="Arial"/>
                <a:cs typeface="Arial"/>
              </a:rPr>
              <a:t>SET</a:t>
            </a:r>
            <a:r>
              <a:rPr lang="en-US" sz="1600" dirty="0">
                <a:latin typeface="Arial"/>
                <a:cs typeface="Arial"/>
              </a:rPr>
              <a:t> e </a:t>
            </a:r>
            <a:r>
              <a:rPr lang="en-US" sz="1600" dirty="0" err="1">
                <a:latin typeface="Arial"/>
                <a:cs typeface="Arial"/>
              </a:rPr>
              <a:t>também</a:t>
            </a:r>
            <a:r>
              <a:rPr lang="en-US" sz="1600" dirty="0">
                <a:latin typeface="Arial"/>
                <a:cs typeface="Arial"/>
              </a:rPr>
              <a:t> a </a:t>
            </a:r>
            <a:r>
              <a:rPr lang="en-US" sz="1600" b="1" dirty="0">
                <a:latin typeface="Arial"/>
                <a:cs typeface="Arial"/>
              </a:rPr>
              <a:t>CLASSPATH</a:t>
            </a:r>
            <a:r>
              <a:rPr lang="en-US" sz="1600" dirty="0">
                <a:latin typeface="Arial"/>
                <a:cs typeface="Arial"/>
              </a:rPr>
              <a:t>, </a:t>
            </a:r>
            <a:r>
              <a:rPr lang="en-US" sz="1600" dirty="0" err="1">
                <a:latin typeface="Arial"/>
                <a:cs typeface="Arial"/>
              </a:rPr>
              <a:t>seguidamente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acessou</a:t>
            </a:r>
            <a:r>
              <a:rPr lang="en-US" sz="1600" dirty="0">
                <a:latin typeface="Arial"/>
                <a:cs typeface="Arial"/>
              </a:rPr>
              <a:t>-se </a:t>
            </a:r>
            <a:r>
              <a:rPr lang="en-US" sz="1600" dirty="0" err="1">
                <a:latin typeface="Arial"/>
                <a:cs typeface="Arial"/>
              </a:rPr>
              <a:t>ao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diretório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pretendido</a:t>
            </a:r>
            <a:r>
              <a:rPr lang="en-US" sz="1600" dirty="0">
                <a:latin typeface="Arial"/>
                <a:cs typeface="Arial"/>
              </a:rPr>
              <a:t> e </a:t>
            </a:r>
            <a:r>
              <a:rPr lang="en-US" sz="1600" dirty="0" err="1">
                <a:latin typeface="Arial"/>
                <a:cs typeface="Arial"/>
              </a:rPr>
              <a:t>foram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executados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os</a:t>
            </a:r>
            <a:r>
              <a:rPr lang="en-US" sz="1600" dirty="0">
                <a:latin typeface="Arial"/>
                <a:cs typeface="Arial"/>
              </a:rPr>
              <a:t> comandos </a:t>
            </a:r>
            <a:r>
              <a:rPr lang="en-US" sz="1600" b="1" dirty="0" err="1">
                <a:latin typeface="Arial"/>
                <a:cs typeface="Arial"/>
              </a:rPr>
              <a:t>javac</a:t>
            </a:r>
            <a:r>
              <a:rPr lang="en-US" sz="1600" dirty="0">
                <a:latin typeface="Arial"/>
                <a:cs typeface="Arial"/>
              </a:rPr>
              <a:t> e </a:t>
            </a:r>
            <a:r>
              <a:rPr lang="en-US" sz="1600" b="1" dirty="0">
                <a:latin typeface="Arial"/>
                <a:cs typeface="Arial"/>
              </a:rPr>
              <a:t>java </a:t>
            </a:r>
            <a:r>
              <a:rPr lang="en-US" sz="1600" dirty="0">
                <a:latin typeface="Arial"/>
                <a:cs typeface="Arial"/>
              </a:rPr>
              <a:t>para </a:t>
            </a:r>
            <a:r>
              <a:rPr lang="en-US" sz="1600" dirty="0" err="1">
                <a:latin typeface="Arial"/>
                <a:cs typeface="Arial"/>
              </a:rPr>
              <a:t>compilar</a:t>
            </a:r>
            <a:r>
              <a:rPr lang="en-US" sz="1600" dirty="0">
                <a:latin typeface="Arial"/>
                <a:cs typeface="Arial"/>
              </a:rPr>
              <a:t> e </a:t>
            </a:r>
            <a:r>
              <a:rPr lang="en-US" sz="1600" dirty="0" err="1">
                <a:latin typeface="Arial"/>
                <a:cs typeface="Arial"/>
              </a:rPr>
              <a:t>executar</a:t>
            </a:r>
            <a:r>
              <a:rPr lang="en-US" sz="1600" dirty="0">
                <a:latin typeface="Arial"/>
                <a:cs typeface="Arial"/>
              </a:rPr>
              <a:t> o </a:t>
            </a:r>
            <a:r>
              <a:rPr lang="en-US" sz="1600" dirty="0" err="1">
                <a:latin typeface="Arial"/>
                <a:cs typeface="Arial"/>
              </a:rPr>
              <a:t>ficheiro</a:t>
            </a:r>
            <a:r>
              <a:rPr lang="en-US" sz="1600" dirty="0">
                <a:latin typeface="Arial"/>
                <a:cs typeface="Arial"/>
              </a:rPr>
              <a:t> de forma a </a:t>
            </a:r>
            <a:r>
              <a:rPr lang="en-US" sz="1600" dirty="0" err="1">
                <a:latin typeface="Arial"/>
                <a:cs typeface="Arial"/>
              </a:rPr>
              <a:t>criar</a:t>
            </a:r>
            <a:r>
              <a:rPr lang="en-US" sz="1600" dirty="0">
                <a:latin typeface="Arial"/>
                <a:cs typeface="Arial"/>
              </a:rPr>
              <a:t> o </a:t>
            </a:r>
            <a:r>
              <a:rPr lang="en-US" sz="1600" dirty="0" err="1">
                <a:latin typeface="Arial"/>
                <a:cs typeface="Arial"/>
              </a:rPr>
              <a:t>ficheiro</a:t>
            </a:r>
            <a:r>
              <a:rPr lang="en-US" sz="1600" dirty="0">
                <a:latin typeface="Arial"/>
                <a:cs typeface="Arial"/>
              </a:rPr>
              <a:t> de </a:t>
            </a:r>
            <a:r>
              <a:rPr lang="en-US" sz="1600" dirty="0" err="1">
                <a:latin typeface="Arial"/>
                <a:cs typeface="Arial"/>
              </a:rPr>
              <a:t>texto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“</a:t>
            </a:r>
            <a:r>
              <a:rPr lang="en-US" sz="1600" b="1" dirty="0" err="1">
                <a:latin typeface="Arial"/>
                <a:cs typeface="Arial"/>
              </a:rPr>
              <a:t>NewFile</a:t>
            </a:r>
            <a:r>
              <a:rPr lang="en-US" sz="1600" b="1" dirty="0">
                <a:latin typeface="Arial"/>
                <a:cs typeface="Arial"/>
              </a:rPr>
              <a:t>”</a:t>
            </a:r>
            <a:r>
              <a:rPr lang="en-US" sz="1600" dirty="0">
                <a:latin typeface="Arial"/>
                <a:cs typeface="Arial"/>
              </a:rPr>
              <a:t>.</a:t>
            </a:r>
            <a:endParaRPr lang="pt-PT" sz="1600" dirty="0">
              <a:latin typeface="Arial"/>
              <a:cs typeface="Arial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F535E2C2-4A3E-4F57-8579-4CEE0050D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83" y="952718"/>
            <a:ext cx="9014192" cy="266482"/>
          </a:xfrm>
          <a:prstGeom prst="rect">
            <a:avLst/>
          </a:prstGeom>
        </p:spPr>
      </p:pic>
      <p:sp>
        <p:nvSpPr>
          <p:cNvPr id="20" name="Text Box 10">
            <a:extLst>
              <a:ext uri="{FF2B5EF4-FFF2-40B4-BE49-F238E27FC236}">
                <a16:creationId xmlns:a16="http://schemas.microsoft.com/office/drawing/2014/main" id="{F891BBBB-A380-4E2F-80EC-649041E7C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075C4712-C803-4AC1-BFA5-9D62601FF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</a:t>
            </a:fld>
            <a:r>
              <a:rPr lang="pt-PT" sz="1000" dirty="0"/>
              <a:t> -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AA1F7DB9-D03E-4C4F-BBDE-6E685A371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3" name="Subtítulo 2">
            <a:extLst>
              <a:ext uri="{FF2B5EF4-FFF2-40B4-BE49-F238E27FC236}">
                <a16:creationId xmlns:a16="http://schemas.microsoft.com/office/drawing/2014/main" id="{D7E71E75-F157-4CE3-B2CB-B22669AA711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CD9987DD-8D81-49B0-8643-29AC6BC035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7" name="Rectângulo 19">
            <a:extLst>
              <a:ext uri="{FF2B5EF4-FFF2-40B4-BE49-F238E27FC236}">
                <a16:creationId xmlns:a16="http://schemas.microsoft.com/office/drawing/2014/main" id="{22658C6A-D305-43E2-B156-8C9ED3D4DC38}"/>
              </a:ext>
            </a:extLst>
          </p:cNvPr>
          <p:cNvSpPr/>
          <p:nvPr/>
        </p:nvSpPr>
        <p:spPr>
          <a:xfrm>
            <a:off x="5677975" y="440853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B35D451F-9FFD-4463-AA97-E8651B7DE9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E507C75-9C81-A480-B1A9-C43FEB120A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109" y="2982207"/>
            <a:ext cx="4294352" cy="2739955"/>
          </a:xfrm>
          <a:prstGeom prst="rect">
            <a:avLst/>
          </a:prstGeom>
        </p:spPr>
      </p:pic>
      <p:pic>
        <p:nvPicPr>
          <p:cNvPr id="6" name="Imagem 5" descr="Uma imagem com texto, interior, preto&#10;&#10;Descrição gerada automaticamente">
            <a:extLst>
              <a:ext uri="{FF2B5EF4-FFF2-40B4-BE49-F238E27FC236}">
                <a16:creationId xmlns:a16="http://schemas.microsoft.com/office/drawing/2014/main" id="{C03F7EAB-1F79-1A13-4D83-D23B18E290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96" y="2902762"/>
            <a:ext cx="4308374" cy="1128861"/>
          </a:xfrm>
          <a:prstGeom prst="rect">
            <a:avLst/>
          </a:prstGeom>
        </p:spPr>
      </p:pic>
      <p:pic>
        <p:nvPicPr>
          <p:cNvPr id="8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1231632D-4F15-5AA2-E398-113DF1023B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" y="3817162"/>
            <a:ext cx="4207384" cy="2202638"/>
          </a:xfrm>
          <a:prstGeom prst="rect">
            <a:avLst/>
          </a:prstGeom>
        </p:spPr>
      </p:pic>
      <p:pic>
        <p:nvPicPr>
          <p:cNvPr id="2" name="Imagem 1" descr="Uma imagem com texto&#10;&#10;Descrição gerada automaticamente">
            <a:extLst>
              <a:ext uri="{FF2B5EF4-FFF2-40B4-BE49-F238E27FC236}">
                <a16:creationId xmlns:a16="http://schemas.microsoft.com/office/drawing/2014/main" id="{AECF04D2-987D-305F-0E8E-BC5C72D7680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00"/>
          <a:stretch/>
        </p:blipFill>
        <p:spPr>
          <a:xfrm>
            <a:off x="7323442" y="4191000"/>
            <a:ext cx="1639997" cy="206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48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92948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1.3 Obter o tamanho de um ficheiro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3BE218B-749A-4273-BE63-4B04D0615966}"/>
              </a:ext>
            </a:extLst>
          </p:cNvPr>
          <p:cNvSpPr txBox="1"/>
          <p:nvPr/>
        </p:nvSpPr>
        <p:spPr>
          <a:xfrm>
            <a:off x="326479" y="1195280"/>
            <a:ext cx="8305800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en-US" sz="1600" dirty="0">
                <a:latin typeface="Arial"/>
                <a:cs typeface="Arial"/>
              </a:rPr>
              <a:t>Este </a:t>
            </a:r>
            <a:r>
              <a:rPr lang="en-US" sz="1600" dirty="0" err="1">
                <a:latin typeface="Arial"/>
                <a:cs typeface="Arial"/>
              </a:rPr>
              <a:t>exercício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tem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como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objetivo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obter</a:t>
            </a:r>
            <a:r>
              <a:rPr lang="en-US" sz="1600" dirty="0">
                <a:latin typeface="Arial"/>
                <a:cs typeface="Arial"/>
              </a:rPr>
              <a:t> o </a:t>
            </a:r>
            <a:r>
              <a:rPr lang="en-US" sz="1600" dirty="0" err="1">
                <a:latin typeface="Arial"/>
                <a:cs typeface="Arial"/>
              </a:rPr>
              <a:t>tamanho</a:t>
            </a:r>
            <a:r>
              <a:rPr lang="en-US" sz="1600" dirty="0">
                <a:latin typeface="Arial"/>
                <a:cs typeface="Arial"/>
              </a:rPr>
              <a:t> de um </a:t>
            </a:r>
            <a:r>
              <a:rPr lang="en-US" sz="1600" dirty="0" err="1">
                <a:latin typeface="Arial"/>
                <a:cs typeface="Arial"/>
              </a:rPr>
              <a:t>ficheiro</a:t>
            </a:r>
            <a:r>
              <a:rPr lang="en-US" sz="1600" dirty="0">
                <a:latin typeface="Arial"/>
                <a:cs typeface="Arial"/>
              </a:rPr>
              <a:t>, </a:t>
            </a:r>
            <a:r>
              <a:rPr lang="en-US" sz="1600" dirty="0" err="1">
                <a:latin typeface="Arial"/>
                <a:cs typeface="Arial"/>
              </a:rPr>
              <a:t>numa</a:t>
            </a:r>
            <a:r>
              <a:rPr lang="en-US" sz="1600" dirty="0">
                <a:latin typeface="Arial"/>
                <a:cs typeface="Arial"/>
              </a:rPr>
              <a:t> das imagens </a:t>
            </a:r>
            <a:r>
              <a:rPr lang="en-US" sz="1600" dirty="0" err="1">
                <a:latin typeface="Arial"/>
                <a:cs typeface="Arial"/>
              </a:rPr>
              <a:t>verificou</a:t>
            </a:r>
            <a:r>
              <a:rPr lang="en-US" sz="1600" dirty="0">
                <a:latin typeface="Arial"/>
                <a:cs typeface="Arial"/>
              </a:rPr>
              <a:t>-se que o </a:t>
            </a:r>
            <a:r>
              <a:rPr lang="en-US" sz="1600" dirty="0" err="1">
                <a:latin typeface="Arial"/>
                <a:cs typeface="Arial"/>
              </a:rPr>
              <a:t>ficheiro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tem</a:t>
            </a:r>
            <a:r>
              <a:rPr lang="en-US" sz="1600" dirty="0">
                <a:latin typeface="Arial"/>
                <a:cs typeface="Arial"/>
              </a:rPr>
              <a:t> 0 bytes e no outro </a:t>
            </a:r>
            <a:r>
              <a:rPr lang="en-US" sz="1600" dirty="0" err="1">
                <a:latin typeface="Arial"/>
                <a:cs typeface="Arial"/>
              </a:rPr>
              <a:t>exemplo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alterei</a:t>
            </a:r>
            <a:r>
              <a:rPr lang="en-US" sz="1600" dirty="0">
                <a:latin typeface="Arial"/>
                <a:cs typeface="Arial"/>
              </a:rPr>
              <a:t> o </a:t>
            </a:r>
            <a:r>
              <a:rPr lang="en-US" sz="1600" dirty="0" err="1">
                <a:latin typeface="Arial"/>
                <a:cs typeface="Arial"/>
              </a:rPr>
              <a:t>código</a:t>
            </a:r>
            <a:r>
              <a:rPr lang="en-US" sz="1600" dirty="0">
                <a:latin typeface="Arial"/>
                <a:cs typeface="Arial"/>
              </a:rPr>
              <a:t> de forma a </a:t>
            </a:r>
            <a:r>
              <a:rPr lang="en-US" sz="1600" dirty="0" err="1">
                <a:latin typeface="Arial"/>
                <a:cs typeface="Arial"/>
              </a:rPr>
              <a:t>verificar</a:t>
            </a:r>
            <a:r>
              <a:rPr lang="en-US" sz="1600" dirty="0">
                <a:latin typeface="Arial"/>
                <a:cs typeface="Arial"/>
              </a:rPr>
              <a:t> outro </a:t>
            </a:r>
            <a:r>
              <a:rPr lang="en-US" sz="1600" dirty="0" err="1">
                <a:latin typeface="Arial"/>
                <a:cs typeface="Arial"/>
              </a:rPr>
              <a:t>ficheiro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“NewFile.txt”</a:t>
            </a:r>
            <a:r>
              <a:rPr lang="en-US" sz="1600" dirty="0">
                <a:latin typeface="Arial"/>
                <a:cs typeface="Arial"/>
              </a:rPr>
              <a:t> no qual </a:t>
            </a:r>
            <a:r>
              <a:rPr lang="en-US" sz="1600" dirty="0" err="1">
                <a:latin typeface="Arial"/>
                <a:cs typeface="Arial"/>
              </a:rPr>
              <a:t>previamente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foram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introduzidos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caracteres</a:t>
            </a:r>
            <a:r>
              <a:rPr lang="en-US" sz="1600" dirty="0">
                <a:latin typeface="Arial"/>
                <a:cs typeface="Arial"/>
              </a:rPr>
              <a:t> para que </a:t>
            </a:r>
            <a:r>
              <a:rPr lang="en-US" sz="1600" dirty="0" err="1">
                <a:latin typeface="Arial"/>
                <a:cs typeface="Arial"/>
              </a:rPr>
              <a:t>neste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caso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tivesse</a:t>
            </a:r>
            <a:r>
              <a:rPr lang="en-US" sz="1600" dirty="0">
                <a:latin typeface="Arial"/>
                <a:cs typeface="Arial"/>
              </a:rPr>
              <a:t> 182 bytes de </a:t>
            </a:r>
            <a:r>
              <a:rPr lang="en-US" sz="1600" dirty="0" err="1">
                <a:latin typeface="Arial"/>
                <a:cs typeface="Arial"/>
              </a:rPr>
              <a:t>tamanho</a:t>
            </a:r>
            <a:r>
              <a:rPr lang="en-US" sz="1600" dirty="0">
                <a:latin typeface="Arial"/>
                <a:cs typeface="Arial"/>
              </a:rPr>
              <a:t>.</a:t>
            </a:r>
            <a:endParaRPr lang="pt-PT" sz="1600" dirty="0">
              <a:latin typeface="Arial"/>
              <a:cs typeface="Arial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F535E2C2-4A3E-4F57-8579-4CEE0050D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83" y="914400"/>
            <a:ext cx="9014192" cy="266482"/>
          </a:xfrm>
          <a:prstGeom prst="rect">
            <a:avLst/>
          </a:prstGeom>
        </p:spPr>
      </p:pic>
      <p:sp>
        <p:nvSpPr>
          <p:cNvPr id="20" name="Text Box 10">
            <a:extLst>
              <a:ext uri="{FF2B5EF4-FFF2-40B4-BE49-F238E27FC236}">
                <a16:creationId xmlns:a16="http://schemas.microsoft.com/office/drawing/2014/main" id="{F891BBBB-A380-4E2F-80EC-649041E7C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075C4712-C803-4AC1-BFA5-9D62601FF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</a:t>
            </a:fld>
            <a:r>
              <a:rPr lang="pt-PT" sz="1000" dirty="0"/>
              <a:t> -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AA1F7DB9-D03E-4C4F-BBDE-6E685A371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3" name="Subtítulo 2">
            <a:extLst>
              <a:ext uri="{FF2B5EF4-FFF2-40B4-BE49-F238E27FC236}">
                <a16:creationId xmlns:a16="http://schemas.microsoft.com/office/drawing/2014/main" id="{D7E71E75-F157-4CE3-B2CB-B22669AA711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CD9987DD-8D81-49B0-8643-29AC6BC035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7" name="Rectângulo 19">
            <a:extLst>
              <a:ext uri="{FF2B5EF4-FFF2-40B4-BE49-F238E27FC236}">
                <a16:creationId xmlns:a16="http://schemas.microsoft.com/office/drawing/2014/main" id="{22658C6A-D305-43E2-B156-8C9ED3D4DC38}"/>
              </a:ext>
            </a:extLst>
          </p:cNvPr>
          <p:cNvSpPr/>
          <p:nvPr/>
        </p:nvSpPr>
        <p:spPr>
          <a:xfrm>
            <a:off x="5677975" y="440853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B35D451F-9FFD-4463-AA97-E8651B7DE9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58018731-9DE9-0399-F303-707BBFAA8D4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150" y="3200400"/>
            <a:ext cx="4304314" cy="242745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DCDA0ED-B0AD-CEDD-0DBF-69F985B9E6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3" y="3124200"/>
            <a:ext cx="4250617" cy="258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08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92948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1.4 Remover um ficheiro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3BE218B-749A-4273-BE63-4B04D0615966}"/>
              </a:ext>
            </a:extLst>
          </p:cNvPr>
          <p:cNvSpPr txBox="1"/>
          <p:nvPr/>
        </p:nvSpPr>
        <p:spPr>
          <a:xfrm>
            <a:off x="326479" y="1195280"/>
            <a:ext cx="8305800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en-US" sz="1600" dirty="0" err="1">
                <a:latin typeface="Arial"/>
                <a:cs typeface="Arial"/>
              </a:rPr>
              <a:t>Esta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atividade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consiste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em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apagar</a:t>
            </a:r>
            <a:r>
              <a:rPr lang="en-US" sz="1600" dirty="0">
                <a:latin typeface="Arial"/>
                <a:cs typeface="Arial"/>
              </a:rPr>
              <a:t> um </a:t>
            </a:r>
            <a:r>
              <a:rPr lang="en-US" sz="1600" dirty="0" err="1">
                <a:latin typeface="Arial"/>
                <a:cs typeface="Arial"/>
              </a:rPr>
              <a:t>ficheiro</a:t>
            </a:r>
            <a:r>
              <a:rPr lang="en-US" sz="1600" dirty="0">
                <a:latin typeface="Arial"/>
                <a:cs typeface="Arial"/>
              </a:rPr>
              <a:t>, no </a:t>
            </a:r>
            <a:r>
              <a:rPr lang="en-US" sz="1600" dirty="0" err="1">
                <a:latin typeface="Arial"/>
                <a:cs typeface="Arial"/>
              </a:rPr>
              <a:t>ficheiro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“DeletingFile.java” </a:t>
            </a:r>
            <a:r>
              <a:rPr lang="en-US" sz="1600" dirty="0" err="1">
                <a:latin typeface="Arial"/>
                <a:cs typeface="Arial"/>
              </a:rPr>
              <a:t>comentei</a:t>
            </a:r>
            <a:r>
              <a:rPr lang="en-US" sz="1600" dirty="0">
                <a:latin typeface="Arial"/>
                <a:cs typeface="Arial"/>
              </a:rPr>
              <a:t> a </a:t>
            </a:r>
            <a:r>
              <a:rPr lang="en-US" sz="1600" dirty="0" err="1">
                <a:latin typeface="Arial"/>
                <a:cs typeface="Arial"/>
              </a:rPr>
              <a:t>linha</a:t>
            </a:r>
            <a:r>
              <a:rPr lang="en-US" sz="1600" dirty="0">
                <a:latin typeface="Arial"/>
                <a:cs typeface="Arial"/>
              </a:rPr>
              <a:t> de </a:t>
            </a:r>
            <a:r>
              <a:rPr lang="en-US" sz="1600" dirty="0" err="1">
                <a:latin typeface="Arial"/>
                <a:cs typeface="Arial"/>
              </a:rPr>
              <a:t>código</a:t>
            </a:r>
            <a:r>
              <a:rPr lang="en-US" sz="1600" dirty="0">
                <a:latin typeface="Arial"/>
                <a:cs typeface="Arial"/>
              </a:rPr>
              <a:t> e </a:t>
            </a:r>
            <a:r>
              <a:rPr lang="en-US" sz="1600" dirty="0" err="1">
                <a:latin typeface="Arial"/>
                <a:cs typeface="Arial"/>
              </a:rPr>
              <a:t>substitui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por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uma</a:t>
            </a:r>
            <a:r>
              <a:rPr lang="en-US" sz="1600" dirty="0">
                <a:latin typeface="Arial"/>
                <a:cs typeface="Arial"/>
              </a:rPr>
              <a:t> nova com o </a:t>
            </a:r>
            <a:r>
              <a:rPr lang="en-US" sz="1600" dirty="0" err="1">
                <a:latin typeface="Arial"/>
                <a:cs typeface="Arial"/>
              </a:rPr>
              <a:t>objetivo</a:t>
            </a:r>
            <a:r>
              <a:rPr lang="en-US" sz="1600" dirty="0">
                <a:latin typeface="Arial"/>
                <a:cs typeface="Arial"/>
              </a:rPr>
              <a:t> de </a:t>
            </a:r>
            <a:r>
              <a:rPr lang="en-US" sz="1600" dirty="0" err="1">
                <a:latin typeface="Arial"/>
                <a:cs typeface="Arial"/>
              </a:rPr>
              <a:t>apagar</a:t>
            </a:r>
            <a:r>
              <a:rPr lang="en-US" sz="1600" dirty="0">
                <a:latin typeface="Arial"/>
                <a:cs typeface="Arial"/>
              </a:rPr>
              <a:t> um </a:t>
            </a:r>
            <a:r>
              <a:rPr lang="en-US" sz="1600" dirty="0" err="1">
                <a:latin typeface="Arial"/>
                <a:cs typeface="Arial"/>
              </a:rPr>
              <a:t>ficheiro</a:t>
            </a:r>
            <a:r>
              <a:rPr lang="en-US" sz="1600" dirty="0">
                <a:latin typeface="Arial"/>
                <a:cs typeface="Arial"/>
              </a:rPr>
              <a:t> com o </a:t>
            </a:r>
            <a:r>
              <a:rPr lang="en-US" sz="1600" dirty="0" err="1">
                <a:latin typeface="Arial"/>
                <a:cs typeface="Arial"/>
              </a:rPr>
              <a:t>nome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“README_InputFile.txt”</a:t>
            </a:r>
            <a:r>
              <a:rPr lang="en-US" sz="1600" dirty="0">
                <a:latin typeface="Arial"/>
                <a:cs typeface="Arial"/>
              </a:rPr>
              <a:t>. </a:t>
            </a:r>
            <a:r>
              <a:rPr lang="en-US" sz="1600" dirty="0" err="1">
                <a:latin typeface="Arial"/>
                <a:cs typeface="Arial"/>
              </a:rPr>
              <a:t>Executei</a:t>
            </a:r>
            <a:r>
              <a:rPr lang="en-US" sz="1600" dirty="0">
                <a:latin typeface="Arial"/>
                <a:cs typeface="Arial"/>
              </a:rPr>
              <a:t> ambos </a:t>
            </a:r>
            <a:r>
              <a:rPr lang="en-US" sz="1600" dirty="0" err="1">
                <a:latin typeface="Arial"/>
                <a:cs typeface="Arial"/>
              </a:rPr>
              <a:t>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exemplos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como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podemos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ver</a:t>
            </a:r>
            <a:r>
              <a:rPr lang="en-US" sz="1600" dirty="0">
                <a:latin typeface="Arial"/>
                <a:cs typeface="Arial"/>
              </a:rPr>
              <a:t> a </a:t>
            </a:r>
            <a:r>
              <a:rPr lang="en-US" sz="1600" dirty="0" err="1">
                <a:latin typeface="Arial"/>
                <a:cs typeface="Arial"/>
              </a:rPr>
              <a:t>seguir</a:t>
            </a:r>
            <a:r>
              <a:rPr lang="en-US" sz="1600" dirty="0">
                <a:latin typeface="Arial"/>
                <a:cs typeface="Arial"/>
              </a:rPr>
              <a:t>:</a:t>
            </a:r>
            <a:endParaRPr lang="pt-PT" sz="1600" dirty="0">
              <a:latin typeface="Arial"/>
              <a:cs typeface="Arial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F535E2C2-4A3E-4F57-8579-4CEE0050D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83" y="914400"/>
            <a:ext cx="9014192" cy="266482"/>
          </a:xfrm>
          <a:prstGeom prst="rect">
            <a:avLst/>
          </a:prstGeom>
        </p:spPr>
      </p:pic>
      <p:sp>
        <p:nvSpPr>
          <p:cNvPr id="20" name="Text Box 10">
            <a:extLst>
              <a:ext uri="{FF2B5EF4-FFF2-40B4-BE49-F238E27FC236}">
                <a16:creationId xmlns:a16="http://schemas.microsoft.com/office/drawing/2014/main" id="{F891BBBB-A380-4E2F-80EC-649041E7C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075C4712-C803-4AC1-BFA5-9D62601FF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</a:t>
            </a:fld>
            <a:r>
              <a:rPr lang="pt-PT" sz="1000" dirty="0"/>
              <a:t> -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AA1F7DB9-D03E-4C4F-BBDE-6E685A371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3" name="Subtítulo 2">
            <a:extLst>
              <a:ext uri="{FF2B5EF4-FFF2-40B4-BE49-F238E27FC236}">
                <a16:creationId xmlns:a16="http://schemas.microsoft.com/office/drawing/2014/main" id="{D7E71E75-F157-4CE3-B2CB-B22669AA711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CD9987DD-8D81-49B0-8643-29AC6BC035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7" name="Rectângulo 19">
            <a:extLst>
              <a:ext uri="{FF2B5EF4-FFF2-40B4-BE49-F238E27FC236}">
                <a16:creationId xmlns:a16="http://schemas.microsoft.com/office/drawing/2014/main" id="{22658C6A-D305-43E2-B156-8C9ED3D4DC38}"/>
              </a:ext>
            </a:extLst>
          </p:cNvPr>
          <p:cNvSpPr/>
          <p:nvPr/>
        </p:nvSpPr>
        <p:spPr>
          <a:xfrm>
            <a:off x="5677975" y="440853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B35D451F-9FFD-4463-AA97-E8651B7DE9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DCA5D05F-E52E-197B-209C-F569810B37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" y="2913709"/>
            <a:ext cx="4291875" cy="2953691"/>
          </a:xfrm>
          <a:prstGeom prst="rect">
            <a:avLst/>
          </a:prstGeom>
        </p:spPr>
      </p:pic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6906F7CD-C592-DA61-F00F-539B030FBC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145" y="2909349"/>
            <a:ext cx="4281505" cy="295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32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92948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1.5 Renomear um ficheiro ou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directoria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3BE218B-749A-4273-BE63-4B04D0615966}"/>
              </a:ext>
            </a:extLst>
          </p:cNvPr>
          <p:cNvSpPr txBox="1"/>
          <p:nvPr/>
        </p:nvSpPr>
        <p:spPr>
          <a:xfrm>
            <a:off x="326479" y="1265527"/>
            <a:ext cx="8305800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en-US" sz="1600" dirty="0">
                <a:latin typeface="Arial"/>
                <a:cs typeface="Arial"/>
              </a:rPr>
              <a:t>O </a:t>
            </a:r>
            <a:r>
              <a:rPr lang="en-US" sz="1600" dirty="0" err="1">
                <a:latin typeface="Arial"/>
                <a:cs typeface="Arial"/>
              </a:rPr>
              <a:t>propósito</a:t>
            </a:r>
            <a:r>
              <a:rPr lang="en-US" sz="1600" dirty="0">
                <a:latin typeface="Arial"/>
                <a:cs typeface="Arial"/>
              </a:rPr>
              <a:t> do </a:t>
            </a:r>
            <a:r>
              <a:rPr lang="en-US" sz="1600" dirty="0" err="1">
                <a:latin typeface="Arial"/>
                <a:cs typeface="Arial"/>
              </a:rPr>
              <a:t>ficheiro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“RenamingFileOrDir.java” </a:t>
            </a:r>
            <a:r>
              <a:rPr lang="en-US" sz="1600" dirty="0">
                <a:latin typeface="Arial"/>
                <a:cs typeface="Arial"/>
              </a:rPr>
              <a:t>é </a:t>
            </a:r>
            <a:r>
              <a:rPr lang="en-US" sz="1600" dirty="0" err="1">
                <a:latin typeface="Arial"/>
                <a:cs typeface="Arial"/>
              </a:rPr>
              <a:t>renomear</a:t>
            </a:r>
            <a:r>
              <a:rPr lang="en-US" sz="1600" dirty="0">
                <a:latin typeface="Arial"/>
                <a:cs typeface="Arial"/>
              </a:rPr>
              <a:t> um </a:t>
            </a:r>
            <a:r>
              <a:rPr lang="en-US" sz="1600" dirty="0" err="1">
                <a:latin typeface="Arial"/>
                <a:cs typeface="Arial"/>
              </a:rPr>
              <a:t>ficheiro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previamente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criado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denominado</a:t>
            </a:r>
            <a:r>
              <a:rPr lang="en-US" sz="1600" dirty="0">
                <a:latin typeface="Arial"/>
                <a:cs typeface="Arial"/>
              </a:rPr>
              <a:t> de </a:t>
            </a:r>
            <a:r>
              <a:rPr lang="en-US" sz="1600" b="1" dirty="0">
                <a:latin typeface="Arial"/>
                <a:cs typeface="Arial"/>
              </a:rPr>
              <a:t>“OldFile.txt” </a:t>
            </a:r>
            <a:r>
              <a:rPr lang="en-US" sz="1600" dirty="0">
                <a:latin typeface="Arial"/>
                <a:cs typeface="Arial"/>
              </a:rPr>
              <a:t>para </a:t>
            </a:r>
            <a:r>
              <a:rPr lang="en-US" sz="1600" b="1" dirty="0">
                <a:latin typeface="Arial"/>
                <a:cs typeface="Arial"/>
              </a:rPr>
              <a:t>“NewFile.txt”</a:t>
            </a:r>
            <a:r>
              <a:rPr lang="en-US" sz="1600" dirty="0">
                <a:latin typeface="Arial"/>
                <a:cs typeface="Arial"/>
              </a:rPr>
              <a:t>.</a:t>
            </a:r>
            <a:endParaRPr lang="pt-PT" sz="1600" b="1" dirty="0">
              <a:latin typeface="Arial"/>
              <a:cs typeface="Arial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F535E2C2-4A3E-4F57-8579-4CEE0050D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83" y="990600"/>
            <a:ext cx="9014192" cy="266482"/>
          </a:xfrm>
          <a:prstGeom prst="rect">
            <a:avLst/>
          </a:prstGeom>
        </p:spPr>
      </p:pic>
      <p:sp>
        <p:nvSpPr>
          <p:cNvPr id="20" name="Text Box 10">
            <a:extLst>
              <a:ext uri="{FF2B5EF4-FFF2-40B4-BE49-F238E27FC236}">
                <a16:creationId xmlns:a16="http://schemas.microsoft.com/office/drawing/2014/main" id="{F891BBBB-A380-4E2F-80EC-649041E7C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075C4712-C803-4AC1-BFA5-9D62601FF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8</a:t>
            </a:fld>
            <a:r>
              <a:rPr lang="pt-PT" sz="1000" dirty="0"/>
              <a:t> -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AA1F7DB9-D03E-4C4F-BBDE-6E685A371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3" name="Subtítulo 2">
            <a:extLst>
              <a:ext uri="{FF2B5EF4-FFF2-40B4-BE49-F238E27FC236}">
                <a16:creationId xmlns:a16="http://schemas.microsoft.com/office/drawing/2014/main" id="{D7E71E75-F157-4CE3-B2CB-B22669AA711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CD9987DD-8D81-49B0-8643-29AC6BC035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7" name="Rectângulo 19">
            <a:extLst>
              <a:ext uri="{FF2B5EF4-FFF2-40B4-BE49-F238E27FC236}">
                <a16:creationId xmlns:a16="http://schemas.microsoft.com/office/drawing/2014/main" id="{22658C6A-D305-43E2-B156-8C9ED3D4DC38}"/>
              </a:ext>
            </a:extLst>
          </p:cNvPr>
          <p:cNvSpPr/>
          <p:nvPr/>
        </p:nvSpPr>
        <p:spPr>
          <a:xfrm>
            <a:off x="5677975" y="440853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B35D451F-9FFD-4463-AA97-E8651B7DE9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5B041D62-DB02-6380-486D-9CD3371064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274" y="2663105"/>
            <a:ext cx="4067743" cy="2834083"/>
          </a:xfrm>
          <a:prstGeom prst="rect">
            <a:avLst/>
          </a:prstGeom>
        </p:spPr>
      </p:pic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568A7A9C-4897-C6C5-0C31-88BF4424BC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3" y="2667970"/>
            <a:ext cx="4631617" cy="228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18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92948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1.6 Mover um ficheiro ou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directoria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para outra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directoria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3BE218B-749A-4273-BE63-4B04D0615966}"/>
              </a:ext>
            </a:extLst>
          </p:cNvPr>
          <p:cNvSpPr txBox="1"/>
          <p:nvPr/>
        </p:nvSpPr>
        <p:spPr>
          <a:xfrm>
            <a:off x="326479" y="1230284"/>
            <a:ext cx="8305800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en-US" sz="1600" dirty="0">
                <a:latin typeface="Arial"/>
                <a:cs typeface="Arial"/>
              </a:rPr>
              <a:t>O </a:t>
            </a:r>
            <a:r>
              <a:rPr lang="en-US" sz="1600" dirty="0" err="1">
                <a:latin typeface="Arial"/>
                <a:cs typeface="Arial"/>
              </a:rPr>
              <a:t>intuito</a:t>
            </a:r>
            <a:r>
              <a:rPr lang="en-US" sz="1600" dirty="0">
                <a:latin typeface="Arial"/>
                <a:cs typeface="Arial"/>
              </a:rPr>
              <a:t> do </a:t>
            </a:r>
            <a:r>
              <a:rPr lang="en-US" sz="1600" dirty="0" err="1">
                <a:latin typeface="Arial"/>
                <a:cs typeface="Arial"/>
              </a:rPr>
              <a:t>ficheiro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“MoveFileOrDir.java” </a:t>
            </a:r>
            <a:r>
              <a:rPr lang="en-US" sz="1600" dirty="0">
                <a:latin typeface="Arial"/>
                <a:cs typeface="Arial"/>
              </a:rPr>
              <a:t>é mover o </a:t>
            </a:r>
            <a:r>
              <a:rPr lang="en-US" sz="1600" dirty="0" err="1">
                <a:latin typeface="Arial"/>
                <a:cs typeface="Arial"/>
              </a:rPr>
              <a:t>ficheiro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“NewFile.txt” </a:t>
            </a:r>
            <a:r>
              <a:rPr lang="en-US" sz="1600" dirty="0">
                <a:latin typeface="Arial"/>
                <a:cs typeface="Arial"/>
              </a:rPr>
              <a:t>para </a:t>
            </a:r>
            <a:r>
              <a:rPr lang="en-US" sz="1600" dirty="0" err="1">
                <a:latin typeface="Arial"/>
                <a:cs typeface="Arial"/>
              </a:rPr>
              <a:t>uma</a:t>
            </a:r>
            <a:r>
              <a:rPr lang="en-US" sz="1600" dirty="0">
                <a:latin typeface="Arial"/>
                <a:cs typeface="Arial"/>
              </a:rPr>
              <a:t> nova </a:t>
            </a:r>
            <a:r>
              <a:rPr lang="en-US" sz="1600" dirty="0" err="1">
                <a:latin typeface="Arial"/>
                <a:cs typeface="Arial"/>
              </a:rPr>
              <a:t>diretoria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chamada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b="1" dirty="0">
                <a:latin typeface="Arial"/>
                <a:cs typeface="Arial"/>
              </a:rPr>
              <a:t>“new_</a:t>
            </a:r>
            <a:r>
              <a:rPr lang="en-US" sz="1600" b="1" dirty="0" err="1">
                <a:latin typeface="Arial"/>
                <a:cs typeface="Arial"/>
              </a:rPr>
              <a:t>dir</a:t>
            </a:r>
            <a:r>
              <a:rPr lang="en-US" sz="1600" b="1" dirty="0">
                <a:latin typeface="Arial"/>
                <a:cs typeface="Arial"/>
              </a:rPr>
              <a:t>”</a:t>
            </a:r>
            <a:r>
              <a:rPr lang="en-US" sz="1600" dirty="0">
                <a:latin typeface="Arial"/>
                <a:cs typeface="Arial"/>
              </a:rPr>
              <a:t>,que </a:t>
            </a:r>
            <a:r>
              <a:rPr lang="en-US" sz="1600" dirty="0" err="1">
                <a:latin typeface="Arial"/>
                <a:cs typeface="Arial"/>
              </a:rPr>
              <a:t>foi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criada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previamente</a:t>
            </a:r>
            <a:r>
              <a:rPr lang="en-US" sz="1600" dirty="0">
                <a:latin typeface="Arial"/>
                <a:cs typeface="Arial"/>
              </a:rPr>
              <a:t>. </a:t>
            </a:r>
            <a:r>
              <a:rPr lang="en-US" sz="1600" dirty="0" err="1">
                <a:latin typeface="Arial"/>
                <a:cs typeface="Arial"/>
              </a:rPr>
              <a:t>Esta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classe</a:t>
            </a:r>
            <a:r>
              <a:rPr lang="en-US" sz="1600" dirty="0">
                <a:latin typeface="Arial"/>
                <a:cs typeface="Arial"/>
              </a:rPr>
              <a:t> Java </a:t>
            </a:r>
            <a:r>
              <a:rPr lang="en-US" sz="1600" dirty="0" err="1">
                <a:latin typeface="Arial"/>
                <a:cs typeface="Arial"/>
              </a:rPr>
              <a:t>foi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compilada</a:t>
            </a:r>
            <a:r>
              <a:rPr lang="en-US" sz="1600" dirty="0">
                <a:latin typeface="Arial"/>
                <a:cs typeface="Arial"/>
              </a:rPr>
              <a:t> e </a:t>
            </a:r>
            <a:r>
              <a:rPr lang="en-US" sz="1600" dirty="0" err="1">
                <a:latin typeface="Arial"/>
                <a:cs typeface="Arial"/>
              </a:rPr>
              <a:t>executada</a:t>
            </a:r>
            <a:r>
              <a:rPr lang="en-US" sz="1600" dirty="0">
                <a:latin typeface="Arial"/>
                <a:cs typeface="Arial"/>
              </a:rPr>
              <a:t> com a </a:t>
            </a:r>
            <a:r>
              <a:rPr lang="en-US" sz="1600" dirty="0" err="1">
                <a:latin typeface="Arial"/>
                <a:cs typeface="Arial"/>
              </a:rPr>
              <a:t>finalidade</a:t>
            </a:r>
            <a:r>
              <a:rPr lang="en-US" sz="1600" dirty="0">
                <a:latin typeface="Arial"/>
                <a:cs typeface="Arial"/>
              </a:rPr>
              <a:t> de mover com </a:t>
            </a:r>
            <a:r>
              <a:rPr lang="en-US" sz="1600" dirty="0" err="1">
                <a:latin typeface="Arial"/>
                <a:cs typeface="Arial"/>
              </a:rPr>
              <a:t>sucesso</a:t>
            </a:r>
            <a:r>
              <a:rPr lang="en-US" sz="1600" dirty="0">
                <a:latin typeface="Arial"/>
                <a:cs typeface="Arial"/>
              </a:rPr>
              <a:t> para </a:t>
            </a:r>
            <a:r>
              <a:rPr lang="en-US" sz="1600" dirty="0" err="1">
                <a:latin typeface="Arial"/>
                <a:cs typeface="Arial"/>
              </a:rPr>
              <a:t>essa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diretoria</a:t>
            </a:r>
            <a:r>
              <a:rPr lang="en-US" sz="1600" dirty="0">
                <a:latin typeface="Arial"/>
                <a:cs typeface="Arial"/>
              </a:rPr>
              <a:t>, </a:t>
            </a:r>
            <a:r>
              <a:rPr lang="en-US" sz="1600" dirty="0" err="1">
                <a:latin typeface="Arial"/>
                <a:cs typeface="Arial"/>
              </a:rPr>
              <a:t>como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podemos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averiguar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prontamente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nestes</a:t>
            </a:r>
            <a:r>
              <a:rPr lang="en-US" sz="1600" dirty="0">
                <a:latin typeface="Arial"/>
                <a:cs typeface="Arial"/>
              </a:rPr>
              <a:t> prints. </a:t>
            </a:r>
            <a:endParaRPr lang="pt-PT" sz="1600" b="1" dirty="0">
              <a:latin typeface="Arial"/>
              <a:cs typeface="Arial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F535E2C2-4A3E-4F57-8579-4CEE0050D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83" y="990600"/>
            <a:ext cx="9014192" cy="266482"/>
          </a:xfrm>
          <a:prstGeom prst="rect">
            <a:avLst/>
          </a:prstGeom>
        </p:spPr>
      </p:pic>
      <p:sp>
        <p:nvSpPr>
          <p:cNvPr id="20" name="Text Box 10">
            <a:extLst>
              <a:ext uri="{FF2B5EF4-FFF2-40B4-BE49-F238E27FC236}">
                <a16:creationId xmlns:a16="http://schemas.microsoft.com/office/drawing/2014/main" id="{F891BBBB-A380-4E2F-80EC-649041E7C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075C4712-C803-4AC1-BFA5-9D62601FF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9</a:t>
            </a:fld>
            <a:r>
              <a:rPr lang="pt-PT" sz="1000" dirty="0"/>
              <a:t> -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AA1F7DB9-D03E-4C4F-BBDE-6E685A371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3" name="Subtítulo 2">
            <a:extLst>
              <a:ext uri="{FF2B5EF4-FFF2-40B4-BE49-F238E27FC236}">
                <a16:creationId xmlns:a16="http://schemas.microsoft.com/office/drawing/2014/main" id="{D7E71E75-F157-4CE3-B2CB-B22669AA711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CD9987DD-8D81-49B0-8643-29AC6BC035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7" name="Rectângulo 19">
            <a:extLst>
              <a:ext uri="{FF2B5EF4-FFF2-40B4-BE49-F238E27FC236}">
                <a16:creationId xmlns:a16="http://schemas.microsoft.com/office/drawing/2014/main" id="{22658C6A-D305-43E2-B156-8C9ED3D4DC38}"/>
              </a:ext>
            </a:extLst>
          </p:cNvPr>
          <p:cNvSpPr/>
          <p:nvPr/>
        </p:nvSpPr>
        <p:spPr>
          <a:xfrm>
            <a:off x="5677975" y="440853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Graduation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B35D451F-9FFD-4463-AA97-E8651B7DE9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B5D88B7F-7239-4AAA-2635-2AF2003896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46" y="3200400"/>
            <a:ext cx="4298361" cy="225631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AC5B319-D56D-A861-AAA9-361B17EF65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93" y="3048000"/>
            <a:ext cx="4275396" cy="258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017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4861</TotalTime>
  <Words>2639</Words>
  <Application>Microsoft Office PowerPoint</Application>
  <PresentationFormat>Apresentação no Ecrã (4:3)</PresentationFormat>
  <Paragraphs>230</Paragraphs>
  <Slides>34</Slides>
  <Notes>32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34</vt:i4>
      </vt:variant>
    </vt:vector>
  </HeadingPairs>
  <TitlesOfParts>
    <vt:vector size="37" baseType="lpstr">
      <vt:lpstr>Arial</vt:lpstr>
      <vt:lpstr>Calibri</vt:lpstr>
      <vt:lpstr>Tema do Office</vt:lpstr>
      <vt:lpstr>Integração de Sistemas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Jorge Ribeiro</dc:creator>
  <cp:lastModifiedBy>Basílio Barbosa</cp:lastModifiedBy>
  <cp:revision>386</cp:revision>
  <cp:lastPrinted>2020-09-27T18:04:57Z</cp:lastPrinted>
  <dcterms:created xsi:type="dcterms:W3CDTF">2011-05-31T09:21:51Z</dcterms:created>
  <dcterms:modified xsi:type="dcterms:W3CDTF">2022-10-28T15:00:27Z</dcterms:modified>
</cp:coreProperties>
</file>